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349" r:id="rId1"/>
  </p:sldMasterIdLst>
  <p:notesMasterIdLst>
    <p:notesMasterId r:id="rId12"/>
  </p:notesMasterIdLst>
  <p:sldIdLst>
    <p:sldId id="256" r:id="rId2"/>
    <p:sldId id="269" r:id="rId3"/>
    <p:sldId id="296" r:id="rId4"/>
    <p:sldId id="302" r:id="rId5"/>
    <p:sldId id="395" r:id="rId6"/>
    <p:sldId id="355" r:id="rId7"/>
    <p:sldId id="350" r:id="rId8"/>
    <p:sldId id="361" r:id="rId9"/>
    <p:sldId id="272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CC3300"/>
    <a:srgbClr val="990033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53" autoAdjust="0"/>
    <p:restoredTop sz="89775" autoAdjust="0"/>
  </p:normalViewPr>
  <p:slideViewPr>
    <p:cSldViewPr>
      <p:cViewPr varScale="1">
        <p:scale>
          <a:sx n="136" d="100"/>
          <a:sy n="136" d="100"/>
        </p:scale>
        <p:origin x="286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814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FontTx/>
              <a:buNone/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FontTx/>
              <a:buNone/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fld id="{5FAD8348-8BBD-40CC-ACD4-38785057F3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5701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AD8348-8BBD-40CC-ACD4-38785057F3D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972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EB1375-5A98-456C-8276-0A37D7B3646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778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EB1375-5A98-456C-8276-0A37D7B3646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5451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EB1375-5A98-456C-8276-0A37D7B3646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914981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EB1375-5A98-456C-8276-0A37D7B3646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5594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EB1375-5A98-456C-8276-0A37D7B3646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7225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EB1375-5A98-456C-8276-0A37D7B3646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1682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EB1375-5A98-456C-8276-0A37D7B3646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8121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EB1375-5A98-456C-8276-0A37D7B3646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0941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39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CC13F-6B64-4AA4-AA16-688C32EC7E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9036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83E513-2739-4749-BE7C-2B77D8253A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69080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EB1375-5A98-456C-8276-0A37D7B3646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5752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EB1375-5A98-456C-8276-0A37D7B3646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6679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78563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785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78563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276AF7F-98A1-49B5-840E-06EE2BD970A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172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52113A-07F2-427F-A786-16A0434B763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485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EB1375-5A98-456C-8276-0A37D7B3646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52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EB1375-5A98-456C-8276-0A37D7B3646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767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A874E8-E911-4CA4-B27C-5F8AA24550E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666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8DBEE-AB55-4A2D-87EB-F169B9842F2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234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EB1375-5A98-456C-8276-0A37D7B3646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310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13281D-6E33-4ACB-816C-920381DD996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228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5EB1375-5A98-456C-8276-0A37D7B3646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058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350" r:id="rId1"/>
    <p:sldLayoutId id="2147485351" r:id="rId2"/>
    <p:sldLayoutId id="2147485352" r:id="rId3"/>
    <p:sldLayoutId id="2147485353" r:id="rId4"/>
    <p:sldLayoutId id="2147485354" r:id="rId5"/>
    <p:sldLayoutId id="2147485355" r:id="rId6"/>
    <p:sldLayoutId id="2147485356" r:id="rId7"/>
    <p:sldLayoutId id="2147485357" r:id="rId8"/>
    <p:sldLayoutId id="2147485358" r:id="rId9"/>
    <p:sldLayoutId id="2147485359" r:id="rId10"/>
    <p:sldLayoutId id="2147485360" r:id="rId11"/>
    <p:sldLayoutId id="2147485361" r:id="rId12"/>
    <p:sldLayoutId id="2147485362" r:id="rId13"/>
    <p:sldLayoutId id="2147485363" r:id="rId14"/>
    <p:sldLayoutId id="2147485364" r:id="rId15"/>
    <p:sldLayoutId id="2147485365" r:id="rId16"/>
    <p:sldLayoutId id="2147485366" r:id="rId17"/>
    <p:sldLayoutId id="2147485367" r:id="rId18"/>
    <p:sldLayoutId id="2147485369" r:id="rId19"/>
    <p:sldLayoutId id="2147485370" r:id="rId20"/>
    <p:sldLayoutId id="2147485371" r:id="rId2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514600"/>
            <a:ext cx="8305800" cy="90033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Coptic Lesson 22</a:t>
            </a:r>
            <a:br>
              <a:rPr lang="en-US" dirty="0"/>
            </a:br>
            <a:br>
              <a:rPr lang="en-US" dirty="0"/>
            </a:br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possessive ARTICLE "of"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600200" y="4343400"/>
            <a:ext cx="6019800" cy="762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4800" dirty="0" err="1">
                <a:latin typeface="CS Avva Shenouda" pitchFamily="34" charset="0"/>
              </a:rPr>
              <a:t>O</a:t>
            </a:r>
            <a:r>
              <a:rPr lang="en-US" sz="4800" cap="none" dirty="0" err="1">
                <a:latin typeface="CS Avva Shenouda" pitchFamily="34" charset="0"/>
              </a:rPr>
              <a:t>ujai</a:t>
            </a:r>
            <a:r>
              <a:rPr lang="en-US" sz="4800" dirty="0">
                <a:latin typeface="CS Avva Shenouda" pitchFamily="34" charset="0"/>
              </a:rPr>
              <a:t> </a:t>
            </a:r>
            <a:r>
              <a:rPr lang="en-US" sz="4800" cap="none" dirty="0" err="1">
                <a:latin typeface="CS Avva Shenouda" pitchFamily="34" charset="0"/>
              </a:rPr>
              <a:t>qen</a:t>
            </a:r>
            <a:r>
              <a:rPr lang="en-US" sz="4800" dirty="0">
                <a:latin typeface="CS Avva Shenouda" pitchFamily="34" charset="0"/>
              </a:rPr>
              <a:t> `P</a:t>
            </a:r>
            <a:r>
              <a:rPr lang="en-US" sz="4800" cap="none" dirty="0">
                <a:latin typeface="CS Avva Shenouda" pitchFamily="34" charset="0"/>
              </a:rPr>
              <a:t>[</a:t>
            </a:r>
            <a:r>
              <a:rPr lang="en-US" sz="4800" cap="none" dirty="0" err="1">
                <a:latin typeface="CS Avva Shenouda" pitchFamily="34" charset="0"/>
              </a:rPr>
              <a:t>oic</a:t>
            </a:r>
            <a:endParaRPr lang="en-US" sz="4800" cap="none" dirty="0">
              <a:latin typeface="CS Avva Shenouda" pitchFamily="34" charset="0"/>
            </a:endParaRPr>
          </a:p>
        </p:txBody>
      </p:sp>
      <p:pic>
        <p:nvPicPr>
          <p:cNvPr id="21507" name="Picture 6" descr="Coptic Cross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33800" y="1981200"/>
            <a:ext cx="154305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>
          <a:xfrm>
            <a:off x="1828800" y="304800"/>
            <a:ext cx="5195888" cy="50006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dirty="0"/>
              <a:t>Coptic Alphabets</a:t>
            </a:r>
          </a:p>
        </p:txBody>
      </p:sp>
      <p:pic>
        <p:nvPicPr>
          <p:cNvPr id="5123" name="Picture 5" descr="copti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914400"/>
            <a:ext cx="8839200" cy="476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>
            <a:spLocks noGrp="1" noChangeArrowheads="1"/>
          </p:cNvSpPr>
          <p:nvPr>
            <p:ph type="title"/>
          </p:nvPr>
        </p:nvSpPr>
        <p:spPr>
          <a:xfrm>
            <a:off x="1752600" y="304800"/>
            <a:ext cx="5715000" cy="8382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/>
              <a:t>Review Questions</a:t>
            </a:r>
          </a:p>
        </p:txBody>
      </p:sp>
      <p:sp>
        <p:nvSpPr>
          <p:cNvPr id="23580" name="Rectangle 28"/>
          <p:cNvSpPr>
            <a:spLocks noChangeArrowheads="1"/>
          </p:cNvSpPr>
          <p:nvPr/>
        </p:nvSpPr>
        <p:spPr bwMode="auto">
          <a:xfrm>
            <a:off x="2667000" y="57912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 sz="2200" dirty="0">
              <a:cs typeface="Times New Roman" pitchFamily="18" charset="0"/>
            </a:endParaRPr>
          </a:p>
        </p:txBody>
      </p:sp>
      <p:sp>
        <p:nvSpPr>
          <p:cNvPr id="23579" name="Rectangle 27"/>
          <p:cNvSpPr>
            <a:spLocks noChangeArrowheads="1"/>
          </p:cNvSpPr>
          <p:nvPr/>
        </p:nvSpPr>
        <p:spPr bwMode="auto">
          <a:xfrm>
            <a:off x="5410200" y="5791200"/>
            <a:ext cx="32766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72</a:t>
            </a:r>
          </a:p>
        </p:txBody>
      </p:sp>
      <p:sp>
        <p:nvSpPr>
          <p:cNvPr id="23578" name="Rectangle 26"/>
          <p:cNvSpPr>
            <a:spLocks noChangeArrowheads="1"/>
          </p:cNvSpPr>
          <p:nvPr/>
        </p:nvSpPr>
        <p:spPr bwMode="auto">
          <a:xfrm>
            <a:off x="457200" y="57912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577" name="Rectangle 25"/>
          <p:cNvSpPr>
            <a:spLocks noChangeArrowheads="1"/>
          </p:cNvSpPr>
          <p:nvPr/>
        </p:nvSpPr>
        <p:spPr bwMode="auto">
          <a:xfrm>
            <a:off x="2667000" y="51054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 sz="2400" dirty="0">
              <a:cs typeface="Times New Roman" pitchFamily="18" charset="0"/>
            </a:endParaRPr>
          </a:p>
        </p:txBody>
      </p:sp>
      <p:sp>
        <p:nvSpPr>
          <p:cNvPr id="23576" name="Rectangle 24"/>
          <p:cNvSpPr>
            <a:spLocks noChangeArrowheads="1"/>
          </p:cNvSpPr>
          <p:nvPr/>
        </p:nvSpPr>
        <p:spPr bwMode="auto">
          <a:xfrm>
            <a:off x="5410200" y="5105400"/>
            <a:ext cx="32766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Christ</a:t>
            </a:r>
          </a:p>
        </p:txBody>
      </p:sp>
      <p:sp>
        <p:nvSpPr>
          <p:cNvPr id="23575" name="Rectangle 23"/>
          <p:cNvSpPr>
            <a:spLocks noChangeArrowheads="1"/>
          </p:cNvSpPr>
          <p:nvPr/>
        </p:nvSpPr>
        <p:spPr bwMode="auto">
          <a:xfrm>
            <a:off x="457200" y="51054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574" name="Rectangle 22"/>
          <p:cNvSpPr>
            <a:spLocks noChangeArrowheads="1"/>
          </p:cNvSpPr>
          <p:nvPr/>
        </p:nvSpPr>
        <p:spPr bwMode="auto">
          <a:xfrm>
            <a:off x="2667000" y="44196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800" dirty="0">
                <a:latin typeface="CS Avva Shenouda" panose="020B7200000000000000" pitchFamily="34" charset="0"/>
              </a:rPr>
              <a:t>`</a:t>
            </a:r>
            <a:r>
              <a:rPr lang="en-US" sz="2800" dirty="0" err="1">
                <a:latin typeface="CS Avva Shenouda" panose="020B7200000000000000" pitchFamily="34" charset="0"/>
              </a:rPr>
              <a:t>sbe-sasf</a:t>
            </a:r>
            <a:endParaRPr lang="en-US" sz="2800" dirty="0">
              <a:latin typeface="CS Avva Shenouda" panose="020B7200000000000000" pitchFamily="34" charset="0"/>
            </a:endParaRPr>
          </a:p>
        </p:txBody>
      </p:sp>
      <p:sp>
        <p:nvSpPr>
          <p:cNvPr id="23573" name="Rectangle 21"/>
          <p:cNvSpPr>
            <a:spLocks noChangeArrowheads="1"/>
          </p:cNvSpPr>
          <p:nvPr/>
        </p:nvSpPr>
        <p:spPr bwMode="auto">
          <a:xfrm>
            <a:off x="5410200" y="4419600"/>
            <a:ext cx="32766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77</a:t>
            </a:r>
          </a:p>
        </p:txBody>
      </p:sp>
      <p:sp>
        <p:nvSpPr>
          <p:cNvPr id="23572" name="Rectangle 20"/>
          <p:cNvSpPr>
            <a:spLocks noChangeArrowheads="1"/>
          </p:cNvSpPr>
          <p:nvPr/>
        </p:nvSpPr>
        <p:spPr bwMode="auto">
          <a:xfrm>
            <a:off x="457200" y="44196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50000"/>
              </a:lnSpc>
              <a:defRPr/>
            </a:pPr>
            <a:r>
              <a:rPr lang="en-US" sz="4000" dirty="0">
                <a:latin typeface="CS Avva Shenouda" panose="020B7200000000000000" pitchFamily="34" charset="0"/>
              </a:rPr>
              <a:t>=o=z</a:t>
            </a:r>
          </a:p>
        </p:txBody>
      </p:sp>
      <p:sp>
        <p:nvSpPr>
          <p:cNvPr id="23571" name="Rectangle 19"/>
          <p:cNvSpPr>
            <a:spLocks noChangeArrowheads="1"/>
          </p:cNvSpPr>
          <p:nvPr/>
        </p:nvSpPr>
        <p:spPr bwMode="auto">
          <a:xfrm>
            <a:off x="2667000" y="37338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800" dirty="0" err="1">
                <a:latin typeface="CS Avva Shenouda" panose="020B7200000000000000" pitchFamily="34" charset="0"/>
              </a:rPr>
              <a:t>tebi-'it</a:t>
            </a:r>
            <a:endParaRPr lang="en-US" sz="2800" dirty="0">
              <a:latin typeface="CS Avva Shenouda" panose="020B7200000000000000" pitchFamily="34" charset="0"/>
            </a:endParaRPr>
          </a:p>
        </p:txBody>
      </p:sp>
      <p:sp>
        <p:nvSpPr>
          <p:cNvPr id="23570" name="Rectangle 18"/>
          <p:cNvSpPr>
            <a:spLocks noChangeArrowheads="1"/>
          </p:cNvSpPr>
          <p:nvPr/>
        </p:nvSpPr>
        <p:spPr bwMode="auto">
          <a:xfrm>
            <a:off x="5410200" y="3733800"/>
            <a:ext cx="3276600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59</a:t>
            </a:r>
          </a:p>
        </p:txBody>
      </p:sp>
      <p:sp>
        <p:nvSpPr>
          <p:cNvPr id="23569" name="Rectangle 17"/>
          <p:cNvSpPr>
            <a:spLocks noChangeArrowheads="1"/>
          </p:cNvSpPr>
          <p:nvPr/>
        </p:nvSpPr>
        <p:spPr bwMode="auto">
          <a:xfrm>
            <a:off x="457200" y="37338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000" dirty="0">
                <a:latin typeface="CS Avva Shenouda" panose="020B7200000000000000" pitchFamily="34" charset="0"/>
              </a:rPr>
              <a:t>=n=;</a:t>
            </a:r>
          </a:p>
        </p:txBody>
      </p:sp>
      <p:sp>
        <p:nvSpPr>
          <p:cNvPr id="23568" name="Rectangle 16"/>
          <p:cNvSpPr>
            <a:spLocks noChangeArrowheads="1"/>
          </p:cNvSpPr>
          <p:nvPr/>
        </p:nvSpPr>
        <p:spPr bwMode="auto">
          <a:xfrm>
            <a:off x="2667000" y="29718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 sz="2800" dirty="0">
              <a:cs typeface="Times New Roman" pitchFamily="18" charset="0"/>
            </a:endParaRPr>
          </a:p>
        </p:txBody>
      </p:sp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5410200" y="2971800"/>
            <a:ext cx="32766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Savior</a:t>
            </a:r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457200" y="29718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50000"/>
              </a:spcBef>
              <a:defRPr/>
            </a:pPr>
            <a:endParaRPr lang="en-US" sz="4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2667000" y="22860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2800" dirty="0">
                <a:latin typeface="CS Avva Shenouda" pitchFamily="34" charset="0"/>
              </a:rPr>
              <a:t>`</a:t>
            </a:r>
            <a:r>
              <a:rPr lang="en-US" sz="2800" dirty="0" err="1">
                <a:latin typeface="CS Avva Shenouda" pitchFamily="34" charset="0"/>
              </a:rPr>
              <a:t>pneuma</a:t>
            </a:r>
            <a:endParaRPr lang="en-US" altLang="en-US" sz="2800" dirty="0">
              <a:latin typeface="CS Avva Shenouda" panose="020B7200000000000000" pitchFamily="34" charset="0"/>
            </a:endParaRPr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5410200" y="2286000"/>
            <a:ext cx="32766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Spirit</a:t>
            </a:r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457200" y="22860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5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altLang="en-US" sz="4000" dirty="0">
                <a:latin typeface="CS Avva Shenouda" panose="020B7200000000000000" pitchFamily="34" charset="0"/>
              </a:rPr>
              <a:t>=</a:t>
            </a:r>
            <a:r>
              <a:rPr lang="en-US" sz="4000" dirty="0">
                <a:latin typeface="CS Avva Shenouda" pitchFamily="34" charset="0"/>
              </a:rPr>
              <a:t>=p=n=a</a:t>
            </a:r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2667000" y="16002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altLang="en-US" sz="2800" dirty="0">
                <a:latin typeface="CS Avva Shenouda" panose="020B7200000000000000" pitchFamily="34" charset="0"/>
              </a:rPr>
              <a:t>pen[</a:t>
            </a:r>
            <a:r>
              <a:rPr lang="en-US" altLang="en-US" sz="2800" dirty="0" err="1">
                <a:latin typeface="CS Avva Shenouda" panose="020B7200000000000000" pitchFamily="34" charset="0"/>
              </a:rPr>
              <a:t>oic</a:t>
            </a:r>
            <a:endParaRPr lang="en-US" altLang="en-US" sz="2800" dirty="0">
              <a:latin typeface="CS Avva Shenouda" panose="020B7200000000000000" pitchFamily="34" charset="0"/>
            </a:endParaRP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5410200" y="1600200"/>
            <a:ext cx="32766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Our Lord</a:t>
            </a: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457200" y="16002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tabLst>
                <a:tab pos="914400" algn="l"/>
              </a:tabLst>
              <a:defRPr/>
            </a:pPr>
            <a:endParaRPr lang="en-US" sz="4000" dirty="0"/>
          </a:p>
        </p:txBody>
      </p:sp>
      <p:sp>
        <p:nvSpPr>
          <p:cNvPr id="6168" name="Line 29"/>
          <p:cNvSpPr>
            <a:spLocks noChangeShapeType="1"/>
          </p:cNvSpPr>
          <p:nvPr/>
        </p:nvSpPr>
        <p:spPr bwMode="auto">
          <a:xfrm>
            <a:off x="457200" y="1600200"/>
            <a:ext cx="82296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69" name="Line 30"/>
          <p:cNvSpPr>
            <a:spLocks noChangeShapeType="1"/>
          </p:cNvSpPr>
          <p:nvPr/>
        </p:nvSpPr>
        <p:spPr bwMode="auto">
          <a:xfrm>
            <a:off x="457200" y="2286000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70" name="Line 31"/>
          <p:cNvSpPr>
            <a:spLocks noChangeShapeType="1"/>
          </p:cNvSpPr>
          <p:nvPr/>
        </p:nvSpPr>
        <p:spPr bwMode="auto">
          <a:xfrm>
            <a:off x="457200" y="3000375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71" name="Line 32"/>
          <p:cNvSpPr>
            <a:spLocks noChangeShapeType="1"/>
          </p:cNvSpPr>
          <p:nvPr/>
        </p:nvSpPr>
        <p:spPr bwMode="auto">
          <a:xfrm>
            <a:off x="457200" y="3700463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72" name="Line 33"/>
          <p:cNvSpPr>
            <a:spLocks noChangeShapeType="1"/>
          </p:cNvSpPr>
          <p:nvPr/>
        </p:nvSpPr>
        <p:spPr bwMode="auto">
          <a:xfrm>
            <a:off x="457200" y="4419600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73" name="Line 34"/>
          <p:cNvSpPr>
            <a:spLocks noChangeShapeType="1"/>
          </p:cNvSpPr>
          <p:nvPr/>
        </p:nvSpPr>
        <p:spPr bwMode="auto">
          <a:xfrm>
            <a:off x="457200" y="5100638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74" name="Line 35"/>
          <p:cNvSpPr>
            <a:spLocks noChangeShapeType="1"/>
          </p:cNvSpPr>
          <p:nvPr/>
        </p:nvSpPr>
        <p:spPr bwMode="auto">
          <a:xfrm>
            <a:off x="457200" y="5791200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75" name="Line 36"/>
          <p:cNvSpPr>
            <a:spLocks noChangeShapeType="1"/>
          </p:cNvSpPr>
          <p:nvPr/>
        </p:nvSpPr>
        <p:spPr bwMode="auto">
          <a:xfrm>
            <a:off x="457200" y="6500813"/>
            <a:ext cx="82296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76" name="Line 37"/>
          <p:cNvSpPr>
            <a:spLocks noChangeShapeType="1"/>
          </p:cNvSpPr>
          <p:nvPr/>
        </p:nvSpPr>
        <p:spPr bwMode="auto">
          <a:xfrm>
            <a:off x="457200" y="1600200"/>
            <a:ext cx="0" cy="4900613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77" name="Line 38"/>
          <p:cNvSpPr>
            <a:spLocks noChangeShapeType="1"/>
          </p:cNvSpPr>
          <p:nvPr/>
        </p:nvSpPr>
        <p:spPr bwMode="auto">
          <a:xfrm>
            <a:off x="2667000" y="1600200"/>
            <a:ext cx="0" cy="49006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78" name="Line 39"/>
          <p:cNvSpPr>
            <a:spLocks noChangeShapeType="1"/>
          </p:cNvSpPr>
          <p:nvPr/>
        </p:nvSpPr>
        <p:spPr bwMode="auto">
          <a:xfrm>
            <a:off x="5410200" y="1600200"/>
            <a:ext cx="0" cy="49006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79" name="Line 40"/>
          <p:cNvSpPr>
            <a:spLocks noChangeShapeType="1"/>
          </p:cNvSpPr>
          <p:nvPr/>
        </p:nvSpPr>
        <p:spPr bwMode="auto">
          <a:xfrm>
            <a:off x="8686800" y="1600200"/>
            <a:ext cx="0" cy="4900613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80" name="Text Box 52"/>
          <p:cNvSpPr txBox="1">
            <a:spLocks noChangeArrowheads="1"/>
          </p:cNvSpPr>
          <p:nvPr/>
        </p:nvSpPr>
        <p:spPr bwMode="auto">
          <a:xfrm>
            <a:off x="914400" y="1143000"/>
            <a:ext cx="1219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i="1" dirty="0">
                <a:solidFill>
                  <a:srgbClr val="FFCC00"/>
                </a:solidFill>
                <a:latin typeface="Times New Roman" pitchFamily="18" charset="0"/>
                <a:cs typeface="Times New Roman" pitchFamily="18" charset="0"/>
              </a:rPr>
              <a:t>Coptic</a:t>
            </a:r>
          </a:p>
        </p:txBody>
      </p:sp>
      <p:sp>
        <p:nvSpPr>
          <p:cNvPr id="6181" name="Text Box 53"/>
          <p:cNvSpPr txBox="1">
            <a:spLocks noChangeArrowheads="1"/>
          </p:cNvSpPr>
          <p:nvPr/>
        </p:nvSpPr>
        <p:spPr bwMode="auto">
          <a:xfrm>
            <a:off x="6324600" y="1143000"/>
            <a:ext cx="137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i="1" dirty="0">
                <a:solidFill>
                  <a:srgbClr val="FFCC00"/>
                </a:solidFill>
                <a:latin typeface="Times New Roman" pitchFamily="18" charset="0"/>
                <a:cs typeface="Times New Roman" pitchFamily="18" charset="0"/>
              </a:rPr>
              <a:t>English</a:t>
            </a:r>
          </a:p>
        </p:txBody>
      </p:sp>
      <p:sp>
        <p:nvSpPr>
          <p:cNvPr id="6182" name="Text Box 54"/>
          <p:cNvSpPr txBox="1">
            <a:spLocks noChangeArrowheads="1"/>
          </p:cNvSpPr>
          <p:nvPr/>
        </p:nvSpPr>
        <p:spPr bwMode="auto">
          <a:xfrm>
            <a:off x="3505200" y="1143000"/>
            <a:ext cx="990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i="1" dirty="0">
                <a:solidFill>
                  <a:srgbClr val="FFCC00"/>
                </a:solidFill>
                <a:latin typeface="Times New Roman" pitchFamily="18" charset="0"/>
                <a:cs typeface="Times New Roman" pitchFamily="18" charset="0"/>
              </a:rPr>
              <a:t>Name</a:t>
            </a:r>
          </a:p>
        </p:txBody>
      </p:sp>
      <p:sp>
        <p:nvSpPr>
          <p:cNvPr id="39" name="Rectangle 11"/>
          <p:cNvSpPr>
            <a:spLocks noChangeArrowheads="1"/>
          </p:cNvSpPr>
          <p:nvPr/>
        </p:nvSpPr>
        <p:spPr bwMode="auto">
          <a:xfrm>
            <a:off x="457200" y="16002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4000" dirty="0">
                <a:latin typeface="CS Avva Shenouda" pitchFamily="34" charset="0"/>
              </a:rPr>
              <a:t>Pen¡</a:t>
            </a:r>
          </a:p>
        </p:txBody>
      </p:sp>
      <p:sp>
        <p:nvSpPr>
          <p:cNvPr id="41" name="Rectangle 11"/>
          <p:cNvSpPr>
            <a:spLocks noChangeArrowheads="1"/>
          </p:cNvSpPr>
          <p:nvPr/>
        </p:nvSpPr>
        <p:spPr bwMode="auto">
          <a:xfrm>
            <a:off x="457200" y="29718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5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4000" dirty="0">
                <a:latin typeface="CS Avva Shenouda" pitchFamily="34" charset="0"/>
              </a:rPr>
              <a:t>=c=w=r</a:t>
            </a:r>
          </a:p>
        </p:txBody>
      </p:sp>
      <p:sp>
        <p:nvSpPr>
          <p:cNvPr id="42" name="Rectangle 11"/>
          <p:cNvSpPr>
            <a:spLocks noChangeArrowheads="1"/>
          </p:cNvSpPr>
          <p:nvPr/>
        </p:nvSpPr>
        <p:spPr bwMode="auto">
          <a:xfrm>
            <a:off x="457200" y="51054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5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4000" dirty="0">
                <a:latin typeface="CS Avva Shenouda" pitchFamily="34" charset="0"/>
              </a:rPr>
              <a:t>P=,=c</a:t>
            </a:r>
          </a:p>
        </p:txBody>
      </p:sp>
      <p:sp>
        <p:nvSpPr>
          <p:cNvPr id="43" name="Rectangle 11"/>
          <p:cNvSpPr>
            <a:spLocks noChangeArrowheads="1"/>
          </p:cNvSpPr>
          <p:nvPr/>
        </p:nvSpPr>
        <p:spPr bwMode="auto">
          <a:xfrm>
            <a:off x="457200" y="57912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50000"/>
              </a:lnSpc>
              <a:defRPr/>
            </a:pPr>
            <a:r>
              <a:rPr lang="en-US" sz="4000" dirty="0">
                <a:latin typeface="CS Avva Shenouda" panose="020B7200000000000000" pitchFamily="34" charset="0"/>
              </a:rPr>
              <a:t>=o=b</a:t>
            </a:r>
          </a:p>
        </p:txBody>
      </p:sp>
      <p:sp>
        <p:nvSpPr>
          <p:cNvPr id="44" name="Rectangle 13"/>
          <p:cNvSpPr>
            <a:spLocks noChangeArrowheads="1"/>
          </p:cNvSpPr>
          <p:nvPr/>
        </p:nvSpPr>
        <p:spPr bwMode="auto">
          <a:xfrm>
            <a:off x="2667000" y="29718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buClr>
                <a:schemeClr val="tx2"/>
              </a:buClr>
              <a:buSzPct val="70000"/>
            </a:pPr>
            <a:r>
              <a:rPr lang="en-US" sz="2800" dirty="0" err="1">
                <a:latin typeface="CS Avva Shenouda" pitchFamily="34" charset="0"/>
              </a:rPr>
              <a:t>cwtyr</a:t>
            </a:r>
            <a:endParaRPr lang="en-US" sz="2800" dirty="0">
              <a:latin typeface="CS Avva Shenouda" panose="020B7200000000000000" pitchFamily="34" charset="0"/>
            </a:endParaRPr>
          </a:p>
        </p:txBody>
      </p:sp>
      <p:sp>
        <p:nvSpPr>
          <p:cNvPr id="45" name="Rectangle 13"/>
          <p:cNvSpPr>
            <a:spLocks noChangeArrowheads="1"/>
          </p:cNvSpPr>
          <p:nvPr/>
        </p:nvSpPr>
        <p:spPr bwMode="auto">
          <a:xfrm>
            <a:off x="2667000" y="51054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altLang="en-US" sz="2800" dirty="0" err="1">
                <a:latin typeface="CS Avva Shenouda" panose="020B7200000000000000" pitchFamily="34" charset="0"/>
              </a:rPr>
              <a:t>Pi`,rictoc</a:t>
            </a:r>
            <a:endParaRPr lang="en-US" altLang="en-US" sz="2800" dirty="0">
              <a:latin typeface="CS Avva Shenouda" panose="020B7200000000000000" pitchFamily="34" charset="0"/>
            </a:endParaRPr>
          </a:p>
        </p:txBody>
      </p:sp>
      <p:sp>
        <p:nvSpPr>
          <p:cNvPr id="46" name="Rectangle 13"/>
          <p:cNvSpPr>
            <a:spLocks noChangeArrowheads="1"/>
          </p:cNvSpPr>
          <p:nvPr/>
        </p:nvSpPr>
        <p:spPr bwMode="auto">
          <a:xfrm>
            <a:off x="2667000" y="57912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800" dirty="0">
                <a:latin typeface="CS Avva Shenouda" panose="020B7200000000000000" pitchFamily="34" charset="0"/>
              </a:rPr>
              <a:t>`</a:t>
            </a:r>
            <a:r>
              <a:rPr lang="en-US" sz="2800" dirty="0" err="1">
                <a:latin typeface="CS Avva Shenouda" panose="020B7200000000000000" pitchFamily="34" charset="0"/>
              </a:rPr>
              <a:t>sbe-`cnau</a:t>
            </a:r>
            <a:endParaRPr lang="en-US" sz="2800" dirty="0">
              <a:latin typeface="CS Avva Shenouda" panose="020B7200000000000000" pitchFamily="34" charset="0"/>
            </a:endParaRPr>
          </a:p>
        </p:txBody>
      </p:sp>
      <p:sp>
        <p:nvSpPr>
          <p:cNvPr id="47" name="Rectangle 13"/>
          <p:cNvSpPr>
            <a:spLocks noChangeArrowheads="1"/>
          </p:cNvSpPr>
          <p:nvPr/>
        </p:nvSpPr>
        <p:spPr bwMode="auto">
          <a:xfrm>
            <a:off x="457200" y="57912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 sz="2800" dirty="0">
              <a:cs typeface="Times New Roman" pitchFamily="18" charset="0"/>
            </a:endParaRPr>
          </a:p>
        </p:txBody>
      </p:sp>
      <p:pic>
        <p:nvPicPr>
          <p:cNvPr id="48" name="Picture 5" descr="copti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731070">
            <a:off x="6934412" y="429927"/>
            <a:ext cx="2068867" cy="1115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3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3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3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3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23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23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23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23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23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 animBg="1"/>
      <p:bldP spid="23579" grpId="0"/>
      <p:bldP spid="23576" grpId="0"/>
      <p:bldP spid="23574" grpId="0"/>
      <p:bldP spid="23573" grpId="0"/>
      <p:bldP spid="23572" grpId="0"/>
      <p:bldP spid="23571" grpId="0"/>
      <p:bldP spid="23570" grpId="0"/>
      <p:bldP spid="23569" grpId="0"/>
      <p:bldP spid="23567" grpId="0"/>
      <p:bldP spid="23565" grpId="0"/>
      <p:bldP spid="23564" grpId="0"/>
      <p:bldP spid="23563" grpId="0"/>
      <p:bldP spid="23562" grpId="0"/>
      <p:bldP spid="23561" grpId="0"/>
      <p:bldP spid="39" grpId="0"/>
      <p:bldP spid="41" grpId="0"/>
      <p:bldP spid="42" grpId="0"/>
      <p:bldP spid="43" grpId="0"/>
      <p:bldP spid="44" grpId="0"/>
      <p:bldP spid="45" grpId="0"/>
      <p:bldP spid="4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5029200" cy="636588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dirty="0">
                <a:latin typeface="Times New Roman" pitchFamily="18" charset="0"/>
              </a:rPr>
              <a:t>Rule for the Kei</a:t>
            </a:r>
            <a:r>
              <a:rPr lang="en-US" sz="4000" dirty="0"/>
              <a:t> </a:t>
            </a:r>
            <a:r>
              <a:rPr lang="en-US" sz="4000" dirty="0">
                <a:solidFill>
                  <a:srgbClr val="FF0000"/>
                </a:solidFill>
                <a:latin typeface="CS Avva Shenouda" pitchFamily="34" charset="0"/>
              </a:rPr>
              <a:t>&lt;</a:t>
            </a:r>
            <a:r>
              <a:rPr lang="en-US" sz="4000" dirty="0">
                <a:solidFill>
                  <a:schemeClr val="tx1"/>
                </a:solidFill>
                <a:latin typeface="Times New Roman" pitchFamily="18" charset="0"/>
              </a:rPr>
              <a:t>:</a:t>
            </a:r>
            <a:r>
              <a:rPr lang="en-US" sz="4000" dirty="0">
                <a:solidFill>
                  <a:srgbClr val="FF0000"/>
                </a:solidFill>
                <a:latin typeface="CS Avva Shenouda" pitchFamily="34" charset="0"/>
              </a:rPr>
              <a:t> 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233475" name="Line 3"/>
          <p:cNvSpPr>
            <a:spLocks noChangeShapeType="1"/>
          </p:cNvSpPr>
          <p:nvPr/>
        </p:nvSpPr>
        <p:spPr bwMode="auto">
          <a:xfrm flipV="1">
            <a:off x="2362200" y="3962400"/>
            <a:ext cx="3352800" cy="152400"/>
          </a:xfrm>
          <a:prstGeom prst="line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476" name="Text Box 4"/>
          <p:cNvSpPr txBox="1">
            <a:spLocks noChangeArrowheads="1"/>
          </p:cNvSpPr>
          <p:nvPr/>
        </p:nvSpPr>
        <p:spPr bwMode="auto">
          <a:xfrm>
            <a:off x="381000" y="2286000"/>
            <a:ext cx="17526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&lt; ,</a:t>
            </a: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 </a:t>
            </a: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=</a:t>
            </a:r>
          </a:p>
        </p:txBody>
      </p:sp>
      <p:sp>
        <p:nvSpPr>
          <p:cNvPr id="233477" name="Text Box 5"/>
          <p:cNvSpPr txBox="1">
            <a:spLocks noChangeArrowheads="1"/>
          </p:cNvSpPr>
          <p:nvPr/>
        </p:nvSpPr>
        <p:spPr bwMode="auto">
          <a:xfrm>
            <a:off x="3429000" y="1295400"/>
            <a:ext cx="4572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k</a:t>
            </a:r>
            <a:endParaRPr lang="en-US" sz="400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33478" name="Text Box 6"/>
          <p:cNvSpPr txBox="1">
            <a:spLocks noChangeArrowheads="1"/>
          </p:cNvSpPr>
          <p:nvPr/>
        </p:nvSpPr>
        <p:spPr bwMode="auto">
          <a:xfrm>
            <a:off x="3352800" y="2209800"/>
            <a:ext cx="7620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sh</a:t>
            </a:r>
            <a:endParaRPr lang="en-US" sz="400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33479" name="Text Box 7"/>
          <p:cNvSpPr txBox="1">
            <a:spLocks noChangeArrowheads="1"/>
          </p:cNvSpPr>
          <p:nvPr/>
        </p:nvSpPr>
        <p:spPr bwMode="auto">
          <a:xfrm>
            <a:off x="3429000" y="3352800"/>
            <a:ext cx="7620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00100" indent="-800100">
              <a:lnSpc>
                <a:spcPct val="70000"/>
              </a:lnSpc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kh</a:t>
            </a:r>
            <a:endParaRPr lang="en-US" sz="320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33480" name="Freeform 8"/>
          <p:cNvSpPr>
            <a:spLocks/>
          </p:cNvSpPr>
          <p:nvPr/>
        </p:nvSpPr>
        <p:spPr bwMode="auto">
          <a:xfrm>
            <a:off x="1981200" y="1676400"/>
            <a:ext cx="1295400" cy="923925"/>
          </a:xfrm>
          <a:custGeom>
            <a:avLst/>
            <a:gdLst/>
            <a:ahLst/>
            <a:cxnLst>
              <a:cxn ang="0">
                <a:pos x="0" y="678"/>
              </a:cxn>
              <a:cxn ang="0">
                <a:pos x="834" y="0"/>
              </a:cxn>
            </a:cxnLst>
            <a:rect l="0" t="0" r="r" b="b"/>
            <a:pathLst>
              <a:path w="834" h="678">
                <a:moveTo>
                  <a:pt x="0" y="678"/>
                </a:moveTo>
                <a:lnTo>
                  <a:pt x="834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481" name="Line 9"/>
          <p:cNvSpPr>
            <a:spLocks noChangeShapeType="1"/>
          </p:cNvSpPr>
          <p:nvPr/>
        </p:nvSpPr>
        <p:spPr bwMode="auto">
          <a:xfrm>
            <a:off x="1981200" y="25908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482" name="Line 10"/>
          <p:cNvSpPr>
            <a:spLocks noChangeShapeType="1"/>
          </p:cNvSpPr>
          <p:nvPr/>
        </p:nvSpPr>
        <p:spPr bwMode="auto">
          <a:xfrm>
            <a:off x="1981200" y="2590800"/>
            <a:ext cx="1371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483" name="Text Box 11"/>
          <p:cNvSpPr txBox="1">
            <a:spLocks noChangeArrowheads="1"/>
          </p:cNvSpPr>
          <p:nvPr/>
        </p:nvSpPr>
        <p:spPr bwMode="auto">
          <a:xfrm>
            <a:off x="3962400" y="1371600"/>
            <a:ext cx="41148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(</a:t>
            </a: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in a Coptic Word</a:t>
            </a: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)</a:t>
            </a:r>
          </a:p>
        </p:txBody>
      </p:sp>
      <p:sp>
        <p:nvSpPr>
          <p:cNvPr id="233484" name="Text Box 12"/>
          <p:cNvSpPr txBox="1">
            <a:spLocks noChangeArrowheads="1"/>
          </p:cNvSpPr>
          <p:nvPr/>
        </p:nvSpPr>
        <p:spPr bwMode="auto">
          <a:xfrm>
            <a:off x="3962400" y="2362200"/>
            <a:ext cx="44196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(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Gk, before the e-family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)</a:t>
            </a:r>
          </a:p>
        </p:txBody>
      </p:sp>
      <p:sp>
        <p:nvSpPr>
          <p:cNvPr id="233485" name="Text Box 13"/>
          <p:cNvSpPr txBox="1">
            <a:spLocks noChangeArrowheads="1"/>
          </p:cNvSpPr>
          <p:nvPr/>
        </p:nvSpPr>
        <p:spPr bwMode="auto">
          <a:xfrm>
            <a:off x="3962400" y="3352800"/>
            <a:ext cx="27432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28600" indent="-228600" algn="l"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(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Gk, otherwise)</a:t>
            </a: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CS Avva Shenouda" pitchFamily="34" charset="0"/>
            </a:endParaRPr>
          </a:p>
        </p:txBody>
      </p:sp>
      <p:sp>
        <p:nvSpPr>
          <p:cNvPr id="233486" name="Text Box 14"/>
          <p:cNvSpPr txBox="1">
            <a:spLocks noChangeArrowheads="1"/>
          </p:cNvSpPr>
          <p:nvPr/>
        </p:nvSpPr>
        <p:spPr bwMode="auto">
          <a:xfrm>
            <a:off x="609600" y="3962400"/>
            <a:ext cx="23622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32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Examples:</a:t>
            </a:r>
          </a:p>
        </p:txBody>
      </p:sp>
      <p:sp>
        <p:nvSpPr>
          <p:cNvPr id="233487" name="Text Box 15"/>
          <p:cNvSpPr txBox="1">
            <a:spLocks noChangeArrowheads="1"/>
          </p:cNvSpPr>
          <p:nvPr/>
        </p:nvSpPr>
        <p:spPr bwMode="auto">
          <a:xfrm>
            <a:off x="609600" y="4648200"/>
            <a:ext cx="14478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,ymi</a:t>
            </a:r>
          </a:p>
        </p:txBody>
      </p:sp>
      <p:sp>
        <p:nvSpPr>
          <p:cNvPr id="233488" name="Text Box 16"/>
          <p:cNvSpPr txBox="1">
            <a:spLocks noChangeArrowheads="1"/>
          </p:cNvSpPr>
          <p:nvPr/>
        </p:nvSpPr>
        <p:spPr bwMode="auto">
          <a:xfrm>
            <a:off x="2362200" y="4648200"/>
            <a:ext cx="16002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,aric</a:t>
            </a:r>
          </a:p>
        </p:txBody>
      </p:sp>
      <p:sp>
        <p:nvSpPr>
          <p:cNvPr id="233489" name="Text Box 17"/>
          <p:cNvSpPr txBox="1">
            <a:spLocks noChangeArrowheads="1"/>
          </p:cNvSpPr>
          <p:nvPr/>
        </p:nvSpPr>
        <p:spPr bwMode="auto">
          <a:xfrm>
            <a:off x="4495800" y="4648200"/>
            <a:ext cx="12954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,ere</a:t>
            </a:r>
          </a:p>
        </p:txBody>
      </p:sp>
      <p:sp>
        <p:nvSpPr>
          <p:cNvPr id="233490" name="Text Box 18"/>
          <p:cNvSpPr txBox="1">
            <a:spLocks noChangeArrowheads="1"/>
          </p:cNvSpPr>
          <p:nvPr/>
        </p:nvSpPr>
        <p:spPr bwMode="auto">
          <a:xfrm>
            <a:off x="6324600" y="4648200"/>
            <a:ext cx="16764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`,rwm</a:t>
            </a:r>
          </a:p>
        </p:txBody>
      </p:sp>
      <p:sp>
        <p:nvSpPr>
          <p:cNvPr id="233491" name="Text Box 19"/>
          <p:cNvSpPr txBox="1">
            <a:spLocks noChangeArrowheads="1"/>
          </p:cNvSpPr>
          <p:nvPr/>
        </p:nvSpPr>
        <p:spPr bwMode="auto">
          <a:xfrm>
            <a:off x="1219200" y="5486400"/>
            <a:ext cx="16002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Ar,y</a:t>
            </a:r>
          </a:p>
        </p:txBody>
      </p:sp>
      <p:sp>
        <p:nvSpPr>
          <p:cNvPr id="233492" name="Text Box 20"/>
          <p:cNvSpPr txBox="1">
            <a:spLocks noChangeArrowheads="1"/>
          </p:cNvSpPr>
          <p:nvPr/>
        </p:nvSpPr>
        <p:spPr bwMode="auto">
          <a:xfrm>
            <a:off x="3124200" y="5486400"/>
            <a:ext cx="2438400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Mona,oc</a:t>
            </a:r>
            <a:endParaRPr lang="en-US" sz="4000" dirty="0">
              <a:effectLst>
                <a:outerShdw blurRad="38100" dist="38100" dir="2700000" algn="tl">
                  <a:srgbClr val="000000"/>
                </a:outerShdw>
              </a:effectLst>
              <a:latin typeface="CS Avva Shenouda" pitchFamily="34" charset="0"/>
            </a:endParaRPr>
          </a:p>
        </p:txBody>
      </p:sp>
      <p:sp>
        <p:nvSpPr>
          <p:cNvPr id="233493" name="Text Box 21"/>
          <p:cNvSpPr txBox="1">
            <a:spLocks noChangeArrowheads="1"/>
          </p:cNvSpPr>
          <p:nvPr/>
        </p:nvSpPr>
        <p:spPr bwMode="auto">
          <a:xfrm>
            <a:off x="5715000" y="5486400"/>
            <a:ext cx="12192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,w</a:t>
            </a:r>
          </a:p>
        </p:txBody>
      </p:sp>
      <p:sp>
        <p:nvSpPr>
          <p:cNvPr id="233494" name="Text Box 22"/>
          <p:cNvSpPr txBox="1">
            <a:spLocks noChangeArrowheads="1"/>
          </p:cNvSpPr>
          <p:nvPr/>
        </p:nvSpPr>
        <p:spPr bwMode="auto">
          <a:xfrm>
            <a:off x="6629400" y="2895600"/>
            <a:ext cx="2514600" cy="1066800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e-family:</a:t>
            </a:r>
          </a:p>
          <a:p>
            <a:pPr algn="ctr"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e&gt; y&gt; i&gt; u</a:t>
            </a:r>
          </a:p>
        </p:txBody>
      </p:sp>
      <p:sp>
        <p:nvSpPr>
          <p:cNvPr id="233495" name="Text Box 23"/>
          <p:cNvSpPr txBox="1">
            <a:spLocks noChangeArrowheads="1"/>
          </p:cNvSpPr>
          <p:nvPr/>
        </p:nvSpPr>
        <p:spPr bwMode="auto">
          <a:xfrm>
            <a:off x="228600" y="6156325"/>
            <a:ext cx="20574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Lu,nia</a:t>
            </a:r>
          </a:p>
        </p:txBody>
      </p:sp>
      <p:sp>
        <p:nvSpPr>
          <p:cNvPr id="233496" name="Text Box 24"/>
          <p:cNvSpPr txBox="1">
            <a:spLocks noChangeArrowheads="1"/>
          </p:cNvSpPr>
          <p:nvPr/>
        </p:nvSpPr>
        <p:spPr bwMode="auto">
          <a:xfrm>
            <a:off x="2362200" y="6156325"/>
            <a:ext cx="19812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Pi,iwn</a:t>
            </a:r>
          </a:p>
        </p:txBody>
      </p:sp>
      <p:sp>
        <p:nvSpPr>
          <p:cNvPr id="233497" name="Text Box 25"/>
          <p:cNvSpPr txBox="1">
            <a:spLocks noChangeArrowheads="1"/>
          </p:cNvSpPr>
          <p:nvPr/>
        </p:nvSpPr>
        <p:spPr bwMode="auto">
          <a:xfrm>
            <a:off x="4495800" y="6156325"/>
            <a:ext cx="16764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,wra</a:t>
            </a:r>
          </a:p>
        </p:txBody>
      </p:sp>
      <p:sp>
        <p:nvSpPr>
          <p:cNvPr id="233498" name="Text Box 26"/>
          <p:cNvSpPr txBox="1">
            <a:spLocks noChangeArrowheads="1"/>
          </p:cNvSpPr>
          <p:nvPr/>
        </p:nvSpPr>
        <p:spPr bwMode="auto">
          <a:xfrm>
            <a:off x="6324600" y="6156325"/>
            <a:ext cx="21336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Ic,uroc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3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33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33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3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3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3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3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233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33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33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233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0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477" grpId="0"/>
      <p:bldP spid="233478" grpId="0"/>
      <p:bldP spid="233479" grpId="0"/>
      <p:bldP spid="233483" grpId="0"/>
      <p:bldP spid="233485" grpId="0"/>
      <p:bldP spid="233486" grpId="0"/>
      <p:bldP spid="233487" grpId="0"/>
      <p:bldP spid="233489" grpId="0"/>
      <p:bldP spid="233492" grpId="0"/>
      <p:bldP spid="233493" grpId="0"/>
      <p:bldP spid="233494" grpId="0" animBg="1"/>
      <p:bldP spid="233495" grpId="0"/>
      <p:bldP spid="233496" grpId="0"/>
      <p:bldP spid="233497" grpId="0"/>
      <p:bldP spid="23349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229600" cy="63658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b="1" u="sng" dirty="0">
                <a:solidFill>
                  <a:srgbClr val="FF0000"/>
                </a:solidFill>
              </a:rPr>
              <a:t>Vocabulary List</a:t>
            </a:r>
          </a:p>
        </p:txBody>
      </p:sp>
      <p:sp>
        <p:nvSpPr>
          <p:cNvPr id="249860" name="Rectangle 4"/>
          <p:cNvSpPr>
            <a:spLocks noChangeArrowheads="1"/>
          </p:cNvSpPr>
          <p:nvPr/>
        </p:nvSpPr>
        <p:spPr bwMode="auto">
          <a:xfrm>
            <a:off x="4800600" y="3505200"/>
            <a:ext cx="3352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to go</a:t>
            </a:r>
          </a:p>
        </p:txBody>
      </p:sp>
      <p:sp>
        <p:nvSpPr>
          <p:cNvPr id="249861" name="Rectangle 5"/>
          <p:cNvSpPr>
            <a:spLocks noChangeArrowheads="1"/>
          </p:cNvSpPr>
          <p:nvPr/>
        </p:nvSpPr>
        <p:spPr bwMode="auto">
          <a:xfrm>
            <a:off x="1524000" y="3505200"/>
            <a:ext cx="25146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anose="020B7200000000000000" pitchFamily="34" charset="0"/>
              </a:rPr>
              <a:t>se</a:t>
            </a:r>
          </a:p>
        </p:txBody>
      </p:sp>
      <p:sp>
        <p:nvSpPr>
          <p:cNvPr id="249862" name="Rectangle 6"/>
          <p:cNvSpPr>
            <a:spLocks noChangeArrowheads="1"/>
          </p:cNvSpPr>
          <p:nvPr/>
        </p:nvSpPr>
        <p:spPr bwMode="auto">
          <a:xfrm>
            <a:off x="4800600" y="2590355"/>
            <a:ext cx="28194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to love</a:t>
            </a:r>
          </a:p>
        </p:txBody>
      </p:sp>
      <p:sp>
        <p:nvSpPr>
          <p:cNvPr id="249863" name="Rectangle 7"/>
          <p:cNvSpPr>
            <a:spLocks noChangeArrowheads="1"/>
          </p:cNvSpPr>
          <p:nvPr/>
        </p:nvSpPr>
        <p:spPr bwMode="auto">
          <a:xfrm>
            <a:off x="1524000" y="2667000"/>
            <a:ext cx="25146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US" sz="3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anose="020B7200000000000000" pitchFamily="34" charset="0"/>
              </a:rPr>
              <a:t>menre</a:t>
            </a: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CS Avva Shenouda" panose="020B7200000000000000" pitchFamily="34" charset="0"/>
            </a:endParaRPr>
          </a:p>
        </p:txBody>
      </p:sp>
      <p:sp>
        <p:nvSpPr>
          <p:cNvPr id="249864" name="Rectangle 8"/>
          <p:cNvSpPr>
            <a:spLocks noChangeArrowheads="1"/>
          </p:cNvSpPr>
          <p:nvPr/>
        </p:nvSpPr>
        <p:spPr bwMode="auto">
          <a:xfrm>
            <a:off x="4800600" y="1752155"/>
            <a:ext cx="3124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and, with</a:t>
            </a:r>
          </a:p>
        </p:txBody>
      </p:sp>
      <p:sp>
        <p:nvSpPr>
          <p:cNvPr id="249865" name="Rectangle 9"/>
          <p:cNvSpPr>
            <a:spLocks noChangeArrowheads="1"/>
          </p:cNvSpPr>
          <p:nvPr/>
        </p:nvSpPr>
        <p:spPr bwMode="auto">
          <a:xfrm>
            <a:off x="1752600" y="1828800"/>
            <a:ext cx="1981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US" sz="3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anose="020B7200000000000000" pitchFamily="34" charset="0"/>
              </a:rPr>
              <a:t>nem</a:t>
            </a: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CS Avva Shenouda" panose="020B7200000000000000" pitchFamily="34" charset="0"/>
            </a:endParaRPr>
          </a:p>
        </p:txBody>
      </p:sp>
      <p:sp>
        <p:nvSpPr>
          <p:cNvPr id="249866" name="Rectangle 10"/>
          <p:cNvSpPr>
            <a:spLocks noChangeArrowheads="1"/>
          </p:cNvSpPr>
          <p:nvPr/>
        </p:nvSpPr>
        <p:spPr bwMode="auto">
          <a:xfrm>
            <a:off x="4800600" y="913955"/>
            <a:ext cx="2819400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to, for, toward</a:t>
            </a:r>
          </a:p>
        </p:txBody>
      </p:sp>
      <p:sp>
        <p:nvSpPr>
          <p:cNvPr id="249867" name="Rectangle 11"/>
          <p:cNvSpPr>
            <a:spLocks noChangeArrowheads="1"/>
          </p:cNvSpPr>
          <p:nvPr/>
        </p:nvSpPr>
        <p:spPr bwMode="auto">
          <a:xfrm>
            <a:off x="1752600" y="990600"/>
            <a:ext cx="1981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anose="020B7200000000000000" pitchFamily="34" charset="0"/>
              </a:rPr>
              <a:t>`e</a:t>
            </a:r>
          </a:p>
        </p:txBody>
      </p:sp>
      <p:sp>
        <p:nvSpPr>
          <p:cNvPr id="249879" name="Rectangle 23"/>
          <p:cNvSpPr>
            <a:spLocks noChangeArrowheads="1"/>
          </p:cNvSpPr>
          <p:nvPr/>
        </p:nvSpPr>
        <p:spPr bwMode="auto">
          <a:xfrm>
            <a:off x="4800600" y="4190555"/>
            <a:ext cx="2438400" cy="609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Lord, lady</a:t>
            </a:r>
          </a:p>
        </p:txBody>
      </p:sp>
      <p:sp>
        <p:nvSpPr>
          <p:cNvPr id="249880" name="Rectangle 24"/>
          <p:cNvSpPr>
            <a:spLocks noChangeArrowheads="1"/>
          </p:cNvSpPr>
          <p:nvPr/>
        </p:nvSpPr>
        <p:spPr bwMode="auto">
          <a:xfrm>
            <a:off x="1600200" y="4267200"/>
            <a:ext cx="2362200" cy="6096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US" sz="3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anose="020B7200000000000000" pitchFamily="34" charset="0"/>
              </a:rPr>
              <a:t>nyb</a:t>
            </a: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CS Avva Shenouda" panose="020B7200000000000000" pitchFamily="34" charset="0"/>
            </a:endParaRPr>
          </a:p>
        </p:txBody>
      </p:sp>
      <p:sp>
        <p:nvSpPr>
          <p:cNvPr id="28" name="Rectangle 24"/>
          <p:cNvSpPr>
            <a:spLocks noChangeArrowheads="1"/>
          </p:cNvSpPr>
          <p:nvPr/>
        </p:nvSpPr>
        <p:spPr bwMode="auto">
          <a:xfrm>
            <a:off x="1600200" y="5105400"/>
            <a:ext cx="2286000" cy="6096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anose="020B7200000000000000" pitchFamily="34" charset="0"/>
              </a:rPr>
              <a:t>`</a:t>
            </a:r>
            <a:r>
              <a:rPr lang="en-US" sz="3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anose="020B7200000000000000" pitchFamily="34" charset="0"/>
              </a:rPr>
              <a:t>nte</a:t>
            </a: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CS Avva Shenouda" panose="020B7200000000000000" pitchFamily="34" charset="0"/>
            </a:endParaRPr>
          </a:p>
        </p:txBody>
      </p:sp>
      <p:sp>
        <p:nvSpPr>
          <p:cNvPr id="29" name="Rectangle 23"/>
          <p:cNvSpPr>
            <a:spLocks noChangeArrowheads="1"/>
          </p:cNvSpPr>
          <p:nvPr/>
        </p:nvSpPr>
        <p:spPr bwMode="auto">
          <a:xfrm>
            <a:off x="4800600" y="4952555"/>
            <a:ext cx="1981200" cy="609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of</a:t>
            </a:r>
          </a:p>
        </p:txBody>
      </p:sp>
      <p:sp>
        <p:nvSpPr>
          <p:cNvPr id="15" name="Rectangle 24"/>
          <p:cNvSpPr>
            <a:spLocks noChangeArrowheads="1"/>
          </p:cNvSpPr>
          <p:nvPr/>
        </p:nvSpPr>
        <p:spPr bwMode="auto">
          <a:xfrm>
            <a:off x="1447800" y="5943600"/>
            <a:ext cx="2590800" cy="6096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US" sz="3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anose="020B7200000000000000" pitchFamily="34" charset="0"/>
              </a:rPr>
              <a:t>seri</a:t>
            </a: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CS Avva Shenouda" panose="020B7200000000000000" pitchFamily="34" charset="0"/>
            </a:endParaRPr>
          </a:p>
        </p:txBody>
      </p:sp>
      <p:sp>
        <p:nvSpPr>
          <p:cNvPr id="16" name="Rectangle 23"/>
          <p:cNvSpPr>
            <a:spLocks noChangeArrowheads="1"/>
          </p:cNvSpPr>
          <p:nvPr/>
        </p:nvSpPr>
        <p:spPr bwMode="auto">
          <a:xfrm>
            <a:off x="4800600" y="5943155"/>
            <a:ext cx="2743200" cy="609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daughter</a:t>
            </a:r>
          </a:p>
        </p:txBody>
      </p:sp>
    </p:spTree>
    <p:extLst>
      <p:ext uri="{BB962C8B-B14F-4D97-AF65-F5344CB8AC3E}">
        <p14:creationId xmlns:p14="http://schemas.microsoft.com/office/powerpoint/2010/main" val="34492559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49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49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49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49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49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49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49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249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249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249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860" grpId="0"/>
      <p:bldP spid="249861" grpId="0"/>
      <p:bldP spid="249862" grpId="0"/>
      <p:bldP spid="249863" grpId="0"/>
      <p:bldP spid="249864" grpId="0"/>
      <p:bldP spid="249865" grpId="0"/>
      <p:bldP spid="249866" grpId="0"/>
      <p:bldP spid="249867" grpId="0"/>
      <p:bldP spid="249879" grpId="0"/>
      <p:bldP spid="249880" grpId="0"/>
      <p:bldP spid="28" grpId="0"/>
      <p:bldP spid="29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283036" y="152400"/>
            <a:ext cx="6577928" cy="727055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en-US" sz="3200" b="1" dirty="0"/>
              <a:t>Beginner Vocabulary Review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idx="1"/>
          </p:nvPr>
        </p:nvSpPr>
        <p:spPr>
          <a:xfrm>
            <a:off x="265522" y="800100"/>
            <a:ext cx="8915400" cy="5257800"/>
          </a:xfrm>
        </p:spPr>
        <p:txBody>
          <a:bodyPr>
            <a:noAutofit/>
          </a:bodyPr>
          <a:lstStyle/>
          <a:p>
            <a:pPr marL="666750" indent="-609600" algn="l">
              <a:spcBef>
                <a:spcPts val="1200"/>
              </a:spcBef>
              <a:buFont typeface="Wingdings" pitchFamily="2" charset="2"/>
              <a:buAutoNum type="arabicPeriod"/>
              <a:tabLst>
                <a:tab pos="457200" algn="l"/>
                <a:tab pos="2000250" algn="l"/>
                <a:tab pos="3371850" algn="l"/>
                <a:tab pos="4743450" algn="l"/>
                <a:tab pos="6400800" algn="l"/>
              </a:tabLst>
            </a:pPr>
            <a:r>
              <a:rPr lang="en-US" sz="2800" cap="none" dirty="0" err="1">
                <a:latin typeface="CS Avva Shenouda" pitchFamily="34" charset="0"/>
              </a:rPr>
              <a:t>romi</a:t>
            </a:r>
            <a:r>
              <a:rPr lang="en-US" sz="2800" cap="none" dirty="0">
                <a:latin typeface="CS Avva Shenouda" pitchFamily="34" charset="0"/>
              </a:rPr>
              <a:t>	</a:t>
            </a:r>
            <a:r>
              <a:rPr lang="en-US" sz="2800" cap="none" dirty="0" err="1">
                <a:latin typeface="CS Avva Shenouda" pitchFamily="34" charset="0"/>
              </a:rPr>
              <a:t>kahi</a:t>
            </a:r>
            <a:r>
              <a:rPr lang="en-US" sz="2800" cap="none" dirty="0">
                <a:latin typeface="CS Avva Shenouda" pitchFamily="34" charset="0"/>
              </a:rPr>
              <a:t>	`</a:t>
            </a:r>
            <a:r>
              <a:rPr lang="en-US" sz="2800" cap="none" dirty="0" err="1">
                <a:latin typeface="CS Avva Shenouda" pitchFamily="34" charset="0"/>
              </a:rPr>
              <a:t>Vnou</a:t>
            </a:r>
            <a:r>
              <a:rPr lang="en-US" sz="2800" cap="none" dirty="0">
                <a:latin typeface="CS Avva Shenouda" pitchFamily="34" charset="0"/>
              </a:rPr>
              <a:t>]	`</a:t>
            </a:r>
            <a:r>
              <a:rPr lang="en-US" sz="2800" cap="none" dirty="0" err="1">
                <a:latin typeface="CS Avva Shenouda" pitchFamily="34" charset="0"/>
              </a:rPr>
              <a:t>alou</a:t>
            </a:r>
            <a:r>
              <a:rPr lang="en-US" sz="2800" cap="none" dirty="0">
                <a:latin typeface="CS Avva Shenouda" pitchFamily="34" charset="0"/>
              </a:rPr>
              <a:t>	</a:t>
            </a:r>
            <a:r>
              <a:rPr lang="en-US" sz="2800" cap="none" dirty="0" err="1">
                <a:latin typeface="CS Avva Shenouda" pitchFamily="34" charset="0"/>
              </a:rPr>
              <a:t>ioh</a:t>
            </a:r>
            <a:endParaRPr lang="en-US" sz="2800" cap="none" dirty="0">
              <a:latin typeface="CS Avva Shenouda" pitchFamily="34" charset="0"/>
            </a:endParaRPr>
          </a:p>
          <a:p>
            <a:pPr marL="666750" indent="-609600" algn="l">
              <a:spcBef>
                <a:spcPts val="1200"/>
              </a:spcBef>
              <a:buFont typeface="Wingdings" pitchFamily="2" charset="2"/>
              <a:buAutoNum type="arabicPeriod"/>
              <a:tabLst>
                <a:tab pos="457200" algn="l"/>
                <a:tab pos="2000250" algn="l"/>
                <a:tab pos="3371850" algn="l"/>
                <a:tab pos="4743450" algn="l"/>
                <a:tab pos="6400800" algn="l"/>
              </a:tabLst>
            </a:pPr>
            <a:r>
              <a:rPr lang="en-US" sz="2800" cap="none" dirty="0" err="1">
                <a:latin typeface="CS Avva Shenouda" pitchFamily="34" charset="0"/>
              </a:rPr>
              <a:t>ry</a:t>
            </a:r>
            <a:r>
              <a:rPr lang="en-US" sz="2800" cap="none" dirty="0">
                <a:latin typeface="CS Avva Shenouda" pitchFamily="34" charset="0"/>
              </a:rPr>
              <a:t>	con	</a:t>
            </a:r>
            <a:r>
              <a:rPr lang="en-US" sz="2800" cap="none" dirty="0" err="1">
                <a:latin typeface="CS Avva Shenouda" pitchFamily="34" charset="0"/>
              </a:rPr>
              <a:t>syri</a:t>
            </a:r>
            <a:r>
              <a:rPr lang="en-US" sz="2800" cap="none" dirty="0">
                <a:latin typeface="CS Avva Shenouda" pitchFamily="34" charset="0"/>
              </a:rPr>
              <a:t>	</a:t>
            </a:r>
            <a:r>
              <a:rPr lang="en-US" sz="2800" cap="none" dirty="0" err="1">
                <a:latin typeface="CS Avva Shenouda" pitchFamily="34" charset="0"/>
              </a:rPr>
              <a:t>iwt</a:t>
            </a:r>
            <a:r>
              <a:rPr lang="en-US" sz="2800" cap="none" dirty="0">
                <a:latin typeface="CS Avva Shenouda" pitchFamily="34" charset="0"/>
              </a:rPr>
              <a:t>	bal</a:t>
            </a:r>
          </a:p>
          <a:p>
            <a:pPr marL="666750" indent="-609600" algn="l">
              <a:spcBef>
                <a:spcPts val="1200"/>
              </a:spcBef>
              <a:buFont typeface="Wingdings" pitchFamily="2" charset="2"/>
              <a:buAutoNum type="arabicPeriod"/>
              <a:tabLst>
                <a:tab pos="457200" algn="l"/>
                <a:tab pos="2000250" algn="l"/>
                <a:tab pos="3371850" algn="l"/>
                <a:tab pos="4743450" algn="l"/>
                <a:tab pos="6400800" algn="l"/>
              </a:tabLst>
            </a:pPr>
            <a:r>
              <a:rPr lang="en-US" sz="2800" cap="none" dirty="0" err="1">
                <a:latin typeface="CS Avva Shenouda" pitchFamily="34" charset="0"/>
              </a:rPr>
              <a:t>yi</a:t>
            </a:r>
            <a:r>
              <a:rPr lang="en-US" sz="2800" cap="none" dirty="0">
                <a:latin typeface="CS Avva Shenouda" pitchFamily="34" charset="0"/>
              </a:rPr>
              <a:t>	ran	</a:t>
            </a:r>
            <a:r>
              <a:rPr lang="en-US" sz="2800" cap="none" dirty="0" err="1">
                <a:latin typeface="CS Avva Shenouda" pitchFamily="34" charset="0"/>
              </a:rPr>
              <a:t>ro</a:t>
            </a:r>
            <a:r>
              <a:rPr lang="en-US" sz="2800" cap="none" dirty="0">
                <a:latin typeface="CS Avva Shenouda" pitchFamily="34" charset="0"/>
              </a:rPr>
              <a:t>	</a:t>
            </a:r>
            <a:r>
              <a:rPr lang="en-US" sz="2800" cap="none" dirty="0" err="1">
                <a:latin typeface="CS Avva Shenouda" pitchFamily="34" charset="0"/>
              </a:rPr>
              <a:t>ouro</a:t>
            </a:r>
            <a:r>
              <a:rPr lang="en-US" sz="2800" cap="none" dirty="0">
                <a:latin typeface="CS Avva Shenouda" pitchFamily="34" charset="0"/>
              </a:rPr>
              <a:t>	</a:t>
            </a:r>
            <a:r>
              <a:rPr lang="en-US" sz="2800" cap="none" dirty="0" err="1">
                <a:latin typeface="CS Avva Shenouda" pitchFamily="34" charset="0"/>
              </a:rPr>
              <a:t>nyb</a:t>
            </a:r>
            <a:endParaRPr lang="en-US" sz="2800" cap="none" dirty="0">
              <a:latin typeface="CS Avva Shenouda" pitchFamily="34" charset="0"/>
            </a:endParaRPr>
          </a:p>
          <a:p>
            <a:pPr marL="666750" indent="-609600" algn="l">
              <a:spcBef>
                <a:spcPts val="1200"/>
              </a:spcBef>
              <a:buFont typeface="Wingdings" pitchFamily="2" charset="2"/>
              <a:buAutoNum type="arabicPeriod"/>
              <a:tabLst>
                <a:tab pos="457200" algn="l"/>
                <a:tab pos="2000250" algn="l"/>
                <a:tab pos="3371850" algn="l"/>
                <a:tab pos="4743450" algn="l"/>
                <a:tab pos="6400800" algn="l"/>
              </a:tabLst>
            </a:pPr>
            <a:r>
              <a:rPr lang="en-US" sz="2800" cap="none" dirty="0">
                <a:latin typeface="CS Avva Shenouda" pitchFamily="34" charset="0"/>
              </a:rPr>
              <a:t>`</a:t>
            </a:r>
            <a:r>
              <a:rPr lang="en-US" sz="2800" cap="none" dirty="0" err="1">
                <a:latin typeface="CS Avva Shenouda" pitchFamily="34" charset="0"/>
              </a:rPr>
              <a:t>chimi</a:t>
            </a:r>
            <a:r>
              <a:rPr lang="en-US" sz="2800" cap="none" dirty="0">
                <a:latin typeface="CS Avva Shenouda" pitchFamily="34" charset="0"/>
              </a:rPr>
              <a:t>	</a:t>
            </a:r>
            <a:r>
              <a:rPr lang="en-US" sz="2800" cap="none" dirty="0" err="1">
                <a:latin typeface="CS Avva Shenouda" pitchFamily="34" charset="0"/>
              </a:rPr>
              <a:t>vorsi</a:t>
            </a:r>
            <a:r>
              <a:rPr lang="en-US" sz="2800" cap="none" dirty="0">
                <a:latin typeface="CS Avva Shenouda" pitchFamily="34" charset="0"/>
              </a:rPr>
              <a:t>	</a:t>
            </a:r>
            <a:r>
              <a:rPr lang="en-US" sz="2800" cap="none" dirty="0" err="1">
                <a:latin typeface="CS Avva Shenouda" pitchFamily="34" charset="0"/>
              </a:rPr>
              <a:t>seri</a:t>
            </a:r>
            <a:r>
              <a:rPr lang="en-US" sz="2800" cap="none" dirty="0">
                <a:latin typeface="CS Avva Shenouda" pitchFamily="34" charset="0"/>
              </a:rPr>
              <a:t>	</a:t>
            </a:r>
            <a:r>
              <a:rPr lang="en-US" sz="2800" cap="none" dirty="0" err="1">
                <a:latin typeface="CS Avva Shenouda" pitchFamily="34" charset="0"/>
              </a:rPr>
              <a:t>ourw</a:t>
            </a:r>
            <a:r>
              <a:rPr lang="en-US" sz="2800" cap="none" dirty="0">
                <a:latin typeface="CS Avva Shenouda" pitchFamily="34" charset="0"/>
              </a:rPr>
              <a:t>	</a:t>
            </a:r>
            <a:r>
              <a:rPr lang="en-US" sz="2800" cap="none" dirty="0" err="1">
                <a:latin typeface="CS Avva Shenouda" pitchFamily="34" charset="0"/>
              </a:rPr>
              <a:t>ri</a:t>
            </a:r>
            <a:endParaRPr lang="en-US" sz="2800" cap="none" dirty="0">
              <a:latin typeface="CS Avva Shenouda" pitchFamily="34" charset="0"/>
            </a:endParaRPr>
          </a:p>
          <a:p>
            <a:pPr marL="666750" indent="-609600" algn="l">
              <a:spcBef>
                <a:spcPts val="1200"/>
              </a:spcBef>
              <a:buFont typeface="Wingdings" pitchFamily="2" charset="2"/>
              <a:buAutoNum type="arabicPeriod"/>
              <a:tabLst>
                <a:tab pos="457200" algn="l"/>
                <a:tab pos="2000250" algn="l"/>
                <a:tab pos="3371850" algn="l"/>
                <a:tab pos="4743450" algn="l"/>
                <a:tab pos="6400800" algn="l"/>
              </a:tabLst>
            </a:pPr>
            <a:r>
              <a:rPr lang="en-US" sz="2800" cap="none" dirty="0" err="1">
                <a:latin typeface="CS Avva Shenouda" pitchFamily="34" charset="0"/>
              </a:rPr>
              <a:t>cwni</a:t>
            </a:r>
            <a:r>
              <a:rPr lang="en-US" sz="2800" cap="none" dirty="0">
                <a:latin typeface="CS Avva Shenouda" pitchFamily="34" charset="0"/>
              </a:rPr>
              <a:t>	</a:t>
            </a:r>
            <a:r>
              <a:rPr lang="en-US" sz="2800" cap="none" dirty="0" err="1">
                <a:latin typeface="CS Avva Shenouda" pitchFamily="34" charset="0"/>
              </a:rPr>
              <a:t>ajp</a:t>
            </a:r>
            <a:r>
              <a:rPr lang="en-US" sz="2800" cap="none" dirty="0">
                <a:latin typeface="CS Avva Shenouda" pitchFamily="34" charset="0"/>
              </a:rPr>
              <a:t>	</a:t>
            </a:r>
            <a:r>
              <a:rPr lang="en-US" sz="2800" cap="none" dirty="0" err="1">
                <a:latin typeface="CS Avva Shenouda" pitchFamily="34" charset="0"/>
              </a:rPr>
              <a:t>ve</a:t>
            </a:r>
            <a:r>
              <a:rPr lang="en-US" sz="2800" cap="none" dirty="0">
                <a:latin typeface="CS Avva Shenouda" pitchFamily="34" charset="0"/>
              </a:rPr>
              <a:t>	</a:t>
            </a:r>
            <a:r>
              <a:rPr lang="en-US" sz="2800" cap="none" dirty="0" err="1">
                <a:latin typeface="CS Avva Shenouda" pitchFamily="34" charset="0"/>
              </a:rPr>
              <a:t>sau</a:t>
            </a:r>
            <a:r>
              <a:rPr lang="en-US" sz="2800" cap="none" dirty="0">
                <a:latin typeface="CS Avva Shenouda" pitchFamily="34" charset="0"/>
              </a:rPr>
              <a:t>	</a:t>
            </a:r>
            <a:r>
              <a:rPr lang="en-US" sz="2800" cap="none" dirty="0" err="1">
                <a:latin typeface="CS Avva Shenouda" pitchFamily="34" charset="0"/>
              </a:rPr>
              <a:t>soury</a:t>
            </a:r>
            <a:endParaRPr lang="en-US" sz="2800" cap="none" dirty="0">
              <a:latin typeface="CS Avva Shenouda" pitchFamily="34" charset="0"/>
            </a:endParaRPr>
          </a:p>
          <a:p>
            <a:pPr marL="666750" indent="-609600" algn="l">
              <a:spcBef>
                <a:spcPts val="1200"/>
              </a:spcBef>
              <a:buFont typeface="Wingdings" pitchFamily="2" charset="2"/>
              <a:buAutoNum type="arabicPeriod"/>
              <a:tabLst>
                <a:tab pos="457200" algn="l"/>
                <a:tab pos="2000250" algn="l"/>
                <a:tab pos="3371850" algn="l"/>
                <a:tab pos="4743450" algn="l"/>
                <a:tab pos="6400800" algn="l"/>
              </a:tabLst>
            </a:pPr>
            <a:r>
              <a:rPr lang="en-US" sz="2800" cap="none" dirty="0" err="1">
                <a:latin typeface="CS Avva Shenouda" pitchFamily="34" charset="0"/>
              </a:rPr>
              <a:t>mau</a:t>
            </a:r>
            <a:r>
              <a:rPr lang="en-US" sz="2800" cap="none" dirty="0">
                <a:latin typeface="CS Avva Shenouda" pitchFamily="34" charset="0"/>
              </a:rPr>
              <a:t>	]`</a:t>
            </a:r>
            <a:r>
              <a:rPr lang="en-US" sz="2800" cap="none" dirty="0" err="1">
                <a:latin typeface="CS Avva Shenouda" pitchFamily="34" charset="0"/>
              </a:rPr>
              <a:t>alou</a:t>
            </a:r>
            <a:r>
              <a:rPr lang="en-US" sz="2800" cap="none" dirty="0">
                <a:latin typeface="CS Avva Shenouda" pitchFamily="34" charset="0"/>
              </a:rPr>
              <a:t>	</a:t>
            </a:r>
            <a:r>
              <a:rPr lang="en-US" sz="2800" cap="none" dirty="0" err="1">
                <a:latin typeface="CS Avva Shenouda" pitchFamily="34" charset="0"/>
              </a:rPr>
              <a:t>jij</a:t>
            </a:r>
            <a:r>
              <a:rPr lang="en-US" sz="2800" cap="none" dirty="0">
                <a:latin typeface="CS Avva Shenouda" pitchFamily="34" charset="0"/>
              </a:rPr>
              <a:t>	`;</a:t>
            </a:r>
            <a:r>
              <a:rPr lang="en-US" sz="2800" cap="none" dirty="0" err="1">
                <a:latin typeface="CS Avva Shenouda" pitchFamily="34" charset="0"/>
              </a:rPr>
              <a:t>nyb</a:t>
            </a:r>
            <a:r>
              <a:rPr lang="en-US" sz="2800" cap="none" dirty="0">
                <a:latin typeface="CS Avva Shenouda" pitchFamily="34" charset="0"/>
              </a:rPr>
              <a:t>	</a:t>
            </a:r>
            <a:r>
              <a:rPr lang="en-US" sz="2800" cap="none" dirty="0" err="1">
                <a:latin typeface="CS Avva Shenouda" pitchFamily="34" charset="0"/>
              </a:rPr>
              <a:t>hiomi</a:t>
            </a:r>
            <a:endParaRPr lang="en-US" sz="2800" cap="none" dirty="0">
              <a:latin typeface="CS Avva Shenouda" pitchFamily="34" charset="0"/>
            </a:endParaRPr>
          </a:p>
          <a:p>
            <a:pPr marL="666750" indent="-609600" algn="l">
              <a:spcBef>
                <a:spcPts val="1200"/>
              </a:spcBef>
              <a:buFont typeface="+mj-lt"/>
              <a:buAutoNum type="arabicPeriod"/>
              <a:tabLst>
                <a:tab pos="457200" algn="l"/>
                <a:tab pos="2000250" algn="l"/>
                <a:tab pos="3371850" algn="l"/>
                <a:tab pos="4743450" algn="l"/>
                <a:tab pos="6400800" algn="l"/>
              </a:tabLst>
            </a:pPr>
            <a:r>
              <a:rPr lang="en-US" sz="2800" cap="none" dirty="0" err="1">
                <a:latin typeface="CS Avva Shenouda" pitchFamily="34" charset="0"/>
              </a:rPr>
              <a:t>nicwni</a:t>
            </a:r>
            <a:r>
              <a:rPr lang="en-US" sz="2800" cap="none" dirty="0">
                <a:latin typeface="CS Avva Shenouda" pitchFamily="34" charset="0"/>
              </a:rPr>
              <a:t>	</a:t>
            </a:r>
            <a:r>
              <a:rPr lang="en-US" sz="2800" cap="none" dirty="0" err="1">
                <a:latin typeface="CS Avva Shenouda" pitchFamily="34" charset="0"/>
              </a:rPr>
              <a:t>nirwmi</a:t>
            </a:r>
            <a:r>
              <a:rPr lang="en-US" sz="2800" cap="none" dirty="0">
                <a:latin typeface="CS Avva Shenouda" pitchFamily="34" charset="0"/>
              </a:rPr>
              <a:t>	</a:t>
            </a:r>
            <a:r>
              <a:rPr lang="en-US" sz="2800" cap="none" dirty="0" err="1">
                <a:latin typeface="CS Avva Shenouda" pitchFamily="34" charset="0"/>
              </a:rPr>
              <a:t>niran</a:t>
            </a:r>
            <a:r>
              <a:rPr lang="en-US" sz="2800" cap="none" dirty="0">
                <a:latin typeface="CS Avva Shenouda" pitchFamily="34" charset="0"/>
              </a:rPr>
              <a:t>	</a:t>
            </a:r>
            <a:r>
              <a:rPr lang="en-US" sz="2800" cap="none" dirty="0" err="1">
                <a:latin typeface="CS Avva Shenouda" pitchFamily="34" charset="0"/>
              </a:rPr>
              <a:t>nimau</a:t>
            </a:r>
            <a:r>
              <a:rPr lang="en-US" sz="2800" cap="none" dirty="0">
                <a:latin typeface="CS Avva Shenouda" pitchFamily="34" charset="0"/>
              </a:rPr>
              <a:t>	</a:t>
            </a:r>
            <a:r>
              <a:rPr lang="en-US" sz="2800" cap="none" dirty="0" err="1">
                <a:latin typeface="CS Avva Shenouda" pitchFamily="34" charset="0"/>
              </a:rPr>
              <a:t>ni`alou</a:t>
            </a:r>
            <a:endParaRPr lang="en-US" sz="2800" cap="none" dirty="0">
              <a:latin typeface="CS Avva Shenouda" pitchFamily="34" charset="0"/>
            </a:endParaRPr>
          </a:p>
          <a:p>
            <a:pPr marL="666750" indent="-609600" algn="l">
              <a:spcBef>
                <a:spcPts val="1200"/>
              </a:spcBef>
              <a:buFont typeface="+mj-lt"/>
              <a:buAutoNum type="arabicPeriod"/>
              <a:tabLst>
                <a:tab pos="457200" algn="l"/>
                <a:tab pos="2000250" algn="l"/>
                <a:tab pos="3371850" algn="l"/>
                <a:tab pos="4743450" algn="l"/>
                <a:tab pos="6400800" algn="l"/>
              </a:tabLst>
            </a:pPr>
            <a:r>
              <a:rPr lang="en-US" sz="2800" cap="none" dirty="0" err="1">
                <a:latin typeface="CS Avva Shenouda" pitchFamily="34" charset="0"/>
              </a:rPr>
              <a:t>jom</a:t>
            </a:r>
            <a:r>
              <a:rPr lang="en-US" sz="2800" cap="none" dirty="0">
                <a:latin typeface="CS Avva Shenouda" pitchFamily="34" charset="0"/>
              </a:rPr>
              <a:t>	</a:t>
            </a:r>
            <a:r>
              <a:rPr lang="en-US" sz="2800" cap="none" dirty="0" err="1">
                <a:latin typeface="CS Avva Shenouda" pitchFamily="34" charset="0"/>
              </a:rPr>
              <a:t>niourw</a:t>
            </a:r>
            <a:r>
              <a:rPr lang="en-US" sz="2800" cap="none" dirty="0">
                <a:latin typeface="CS Avva Shenouda" pitchFamily="34" charset="0"/>
              </a:rPr>
              <a:t>	</a:t>
            </a:r>
            <a:r>
              <a:rPr lang="en-US" sz="2800" cap="none" dirty="0" err="1">
                <a:latin typeface="CS Avva Shenouda" pitchFamily="34" charset="0"/>
              </a:rPr>
              <a:t>nibal</a:t>
            </a:r>
            <a:r>
              <a:rPr lang="en-US" sz="2800" cap="none" dirty="0">
                <a:latin typeface="CS Avva Shenouda" pitchFamily="34" charset="0"/>
              </a:rPr>
              <a:t>	</a:t>
            </a:r>
            <a:r>
              <a:rPr lang="en-US" sz="2800" cap="none" dirty="0" err="1">
                <a:latin typeface="CS Avva Shenouda" pitchFamily="34" charset="0"/>
              </a:rPr>
              <a:t>nisau</a:t>
            </a:r>
            <a:r>
              <a:rPr lang="en-US" sz="2800" cap="none" dirty="0">
                <a:latin typeface="CS Avva Shenouda" pitchFamily="34" charset="0"/>
              </a:rPr>
              <a:t>	</a:t>
            </a:r>
            <a:r>
              <a:rPr lang="en-US" sz="2800" cap="none" dirty="0" err="1">
                <a:latin typeface="CS Avva Shenouda" pitchFamily="34" charset="0"/>
              </a:rPr>
              <a:t>ninyb</a:t>
            </a:r>
            <a:endParaRPr lang="en-US" sz="2800" cap="none" dirty="0">
              <a:latin typeface="CS Avva Shenouda" pitchFamily="34" charset="0"/>
            </a:endParaRPr>
          </a:p>
          <a:p>
            <a:pPr marL="666750" indent="-609600" algn="l">
              <a:spcBef>
                <a:spcPts val="1200"/>
              </a:spcBef>
              <a:buFont typeface="+mj-lt"/>
              <a:buAutoNum type="arabicPeriod"/>
              <a:tabLst>
                <a:tab pos="457200" algn="l"/>
                <a:tab pos="2000250" algn="l"/>
                <a:tab pos="3371850" algn="l"/>
                <a:tab pos="4743450" algn="l"/>
                <a:tab pos="6400800" algn="l"/>
              </a:tabLst>
            </a:pPr>
            <a:r>
              <a:rPr lang="en-US" sz="2800" cap="none" dirty="0" err="1">
                <a:latin typeface="CS Avva Shenouda" pitchFamily="34" charset="0"/>
              </a:rPr>
              <a:t>niseri</a:t>
            </a:r>
            <a:r>
              <a:rPr lang="en-US" sz="2800" cap="none" dirty="0">
                <a:latin typeface="CS Avva Shenouda" pitchFamily="34" charset="0"/>
              </a:rPr>
              <a:t>	</a:t>
            </a:r>
            <a:r>
              <a:rPr lang="en-US" sz="2800" cap="none" dirty="0" err="1">
                <a:latin typeface="CS Avva Shenouda" pitchFamily="34" charset="0"/>
              </a:rPr>
              <a:t>totc</a:t>
            </a:r>
            <a:r>
              <a:rPr lang="en-US" sz="2800" cap="none" dirty="0">
                <a:latin typeface="CS Avva Shenouda" pitchFamily="34" charset="0"/>
              </a:rPr>
              <a:t>	</a:t>
            </a:r>
            <a:r>
              <a:rPr lang="en-US" sz="2800" cap="none" dirty="0" err="1">
                <a:latin typeface="CS Avva Shenouda" pitchFamily="34" charset="0"/>
              </a:rPr>
              <a:t>io</a:t>
            </a:r>
            <a:r>
              <a:rPr lang="en-US" sz="2800" cap="none" dirty="0">
                <a:latin typeface="CS Avva Shenouda" pitchFamily="34" charset="0"/>
              </a:rPr>
              <a:t>]	</a:t>
            </a:r>
            <a:r>
              <a:rPr lang="en-US" sz="2800" cap="none" dirty="0" err="1">
                <a:latin typeface="CS Avva Shenouda" pitchFamily="34" charset="0"/>
              </a:rPr>
              <a:t>ourwou</a:t>
            </a:r>
            <a:r>
              <a:rPr lang="en-US" sz="2800" cap="none" dirty="0">
                <a:latin typeface="CS Avva Shenouda" pitchFamily="34" charset="0"/>
              </a:rPr>
              <a:t>	</a:t>
            </a:r>
            <a:r>
              <a:rPr lang="en-US" sz="2800" cap="none" dirty="0" err="1">
                <a:latin typeface="CS Avva Shenouda" pitchFamily="34" charset="0"/>
              </a:rPr>
              <a:t>vyou`i</a:t>
            </a:r>
            <a:endParaRPr lang="en-US" sz="2800" cap="none" dirty="0">
              <a:latin typeface="CS Avva Shenoud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3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2" grpId="0" animBg="1"/>
      <p:bldP spid="13312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153400" cy="762000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Possessive Article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153400" cy="5181600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en-US" sz="3200" b="1" dirty="0">
                <a:latin typeface="CS Avva Shenouda" pitchFamily="34" charset="0"/>
              </a:rPr>
              <a:t> </a:t>
            </a:r>
            <a:r>
              <a:rPr lang="en-US" sz="3200" b="1" cap="none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Possessive "of " is formed by: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32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Using the preposition </a:t>
            </a:r>
            <a:r>
              <a:rPr lang="en-US" sz="3200" b="1" cap="none" dirty="0">
                <a:solidFill>
                  <a:srgbClr val="C00000"/>
                </a:solidFill>
                <a:latin typeface="CS Avva Shenouda" panose="020B7200000000000000" pitchFamily="34" charset="0"/>
              </a:rPr>
              <a:t>`</a:t>
            </a:r>
            <a:r>
              <a:rPr lang="en-US" sz="3600" b="1" cap="none" dirty="0" err="1">
                <a:solidFill>
                  <a:srgbClr val="C00000"/>
                </a:solidFill>
                <a:latin typeface="CS Avva Shenouda" panose="020B7200000000000000" pitchFamily="34" charset="0"/>
              </a:rPr>
              <a:t>nte</a:t>
            </a:r>
            <a:endParaRPr lang="en-US" sz="3600" b="1" cap="none" dirty="0">
              <a:solidFill>
                <a:srgbClr val="C00000"/>
              </a:solidFill>
              <a:latin typeface="CS Avva Shenouda" panose="020B7200000000000000" pitchFamily="34" charset="0"/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en-US" sz="32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Adding</a:t>
            </a:r>
            <a:r>
              <a:rPr lang="en-US" sz="3200" b="1" cap="none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cap="none" dirty="0">
                <a:solidFill>
                  <a:srgbClr val="C00000"/>
                </a:solidFill>
                <a:latin typeface="CS Avva Shenouda" panose="020B7200000000000000" pitchFamily="34" charset="0"/>
                <a:cs typeface="Times New Roman" panose="02020603050405020304" pitchFamily="18" charset="0"/>
              </a:rPr>
              <a:t>`n </a:t>
            </a:r>
            <a:r>
              <a:rPr lang="en-US" sz="3200" b="1" cap="none" dirty="0">
                <a:latin typeface="CS Avva Shenouda" panose="020B7200000000000000" pitchFamily="34" charset="0"/>
                <a:cs typeface="Times New Roman" panose="02020603050405020304" pitchFamily="18" charset="0"/>
              </a:rPr>
              <a:t>(</a:t>
            </a:r>
            <a:r>
              <a:rPr lang="en-US" sz="3200" b="1" cap="none" dirty="0">
                <a:solidFill>
                  <a:srgbClr val="C00000"/>
                </a:solidFill>
                <a:latin typeface="CS Avva Shenouda" panose="020B7200000000000000" pitchFamily="34" charset="0"/>
                <a:cs typeface="Times New Roman" panose="02020603050405020304" pitchFamily="18" charset="0"/>
              </a:rPr>
              <a:t>`m</a:t>
            </a:r>
            <a:r>
              <a:rPr lang="en-US" sz="3200" b="1" cap="none" dirty="0">
                <a:latin typeface="CS Avva Shenouda" panose="020B7200000000000000" pitchFamily="34" charset="0"/>
                <a:cs typeface="Times New Roman" panose="02020603050405020304" pitchFamily="18" charset="0"/>
              </a:rPr>
              <a:t>) </a:t>
            </a:r>
            <a:r>
              <a:rPr lang="en-US" sz="32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the object as a prefix</a:t>
            </a:r>
          </a:p>
          <a:p>
            <a:pPr marL="0" indent="0" algn="ctr">
              <a:buNone/>
            </a:pPr>
            <a:r>
              <a:rPr lang="en-US" sz="3600" cap="none" dirty="0">
                <a:solidFill>
                  <a:srgbClr val="C00000"/>
                </a:solidFill>
                <a:latin typeface="CS Avva Shenouda" panose="020B7200000000000000" pitchFamily="34" charset="0"/>
                <a:cs typeface="Times New Roman" panose="02020603050405020304" pitchFamily="18" charset="0"/>
              </a:rPr>
              <a:t>`n</a:t>
            </a:r>
            <a:r>
              <a:rPr lang="en-US" sz="3000" cap="none" dirty="0">
                <a:solidFill>
                  <a:srgbClr val="C00000"/>
                </a:solidFill>
                <a:latin typeface="CS Avva Shenouda" panose="020B72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30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become </a:t>
            </a:r>
            <a:r>
              <a:rPr lang="en-US" sz="3600" cap="none" dirty="0">
                <a:solidFill>
                  <a:srgbClr val="C00000"/>
                </a:solidFill>
                <a:latin typeface="CS Avva Shenouda" panose="020B7200000000000000" pitchFamily="34" charset="0"/>
                <a:cs typeface="Times New Roman" panose="02020603050405020304" pitchFamily="18" charset="0"/>
              </a:rPr>
              <a:t>`m</a:t>
            </a:r>
            <a:r>
              <a:rPr lang="en-US" sz="3000" cap="none" dirty="0">
                <a:latin typeface="CS Avva Shenouda" panose="020B72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30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the word begins with </a:t>
            </a:r>
          </a:p>
          <a:p>
            <a:pPr marL="0" indent="0" algn="ctr">
              <a:lnSpc>
                <a:spcPct val="100000"/>
              </a:lnSpc>
              <a:spcBef>
                <a:spcPts val="400"/>
              </a:spcBef>
              <a:buNone/>
            </a:pPr>
            <a:r>
              <a:rPr lang="en-US" sz="3000" cap="none" dirty="0">
                <a:solidFill>
                  <a:srgbClr val="0070C0"/>
                </a:solidFill>
                <a:latin typeface="CS Avva Shenouda" panose="020B7200000000000000" pitchFamily="34" charset="0"/>
                <a:cs typeface="Times New Roman" panose="02020603050405020304" pitchFamily="18" charset="0"/>
              </a:rPr>
              <a:t>b</a:t>
            </a:r>
            <a:r>
              <a:rPr lang="en-US" sz="3000" cap="none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000" cap="none" dirty="0">
                <a:solidFill>
                  <a:srgbClr val="0070C0"/>
                </a:solidFill>
                <a:latin typeface="CS Avva Shenouda" panose="020B7200000000000000" pitchFamily="34" charset="0"/>
                <a:cs typeface="Times New Roman" panose="02020603050405020304" pitchFamily="18" charset="0"/>
              </a:rPr>
              <a:t> m</a:t>
            </a:r>
            <a:r>
              <a:rPr lang="en-US" sz="3000" cap="none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000" cap="none" dirty="0">
                <a:solidFill>
                  <a:srgbClr val="0070C0"/>
                </a:solidFill>
                <a:latin typeface="CS Avva Shenouda" panose="020B7200000000000000" pitchFamily="34" charset="0"/>
                <a:cs typeface="Times New Roman" panose="02020603050405020304" pitchFamily="18" charset="0"/>
              </a:rPr>
              <a:t> p</a:t>
            </a:r>
            <a:r>
              <a:rPr lang="en-US" sz="3000" cap="none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000" cap="none" dirty="0">
                <a:solidFill>
                  <a:srgbClr val="0070C0"/>
                </a:solidFill>
                <a:latin typeface="CS Avva Shenouda" panose="020B7200000000000000" pitchFamily="34" charset="0"/>
                <a:cs typeface="Times New Roman" panose="02020603050405020304" pitchFamily="18" charset="0"/>
              </a:rPr>
              <a:t> '</a:t>
            </a:r>
            <a:r>
              <a:rPr lang="en-US" sz="3000" cap="none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000" cap="none" dirty="0">
                <a:solidFill>
                  <a:srgbClr val="0070C0"/>
                </a:solidFill>
                <a:latin typeface="CS Avva Shenouda" panose="020B7200000000000000" pitchFamily="34" charset="0"/>
                <a:cs typeface="Times New Roman" panose="02020603050405020304" pitchFamily="18" charset="0"/>
              </a:rPr>
              <a:t> v</a:t>
            </a:r>
            <a:r>
              <a:rPr lang="en-US" sz="3000" cap="none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000" cap="none" dirty="0">
                <a:solidFill>
                  <a:srgbClr val="0070C0"/>
                </a:solidFill>
                <a:latin typeface="CS Avva Shenouda" panose="020B7200000000000000" pitchFamily="34" charset="0"/>
                <a:cs typeface="Times New Roman" panose="02020603050405020304" pitchFamily="18" charset="0"/>
              </a:rPr>
              <a:t> f</a:t>
            </a:r>
            <a:r>
              <a:rPr lang="en-US" sz="3000" cap="none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7170" name="AutoShape 2" descr="Image result for Point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2" name="AutoShape 4" descr="Image result for Point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4" name="AutoShape 6" descr="Image result for Point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/>
              <a:t>Possessive Article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764" y="1891450"/>
            <a:ext cx="3927835" cy="4724400"/>
          </a:xfrm>
        </p:spPr>
        <p:txBody>
          <a:bodyPr>
            <a:normAutofit fontScale="85000" lnSpcReduction="10000"/>
          </a:bodyPr>
          <a:lstStyle/>
          <a:p>
            <a:pPr marL="457200" indent="-457200" algn="l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3800" cap="none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</a:rPr>
              <a:t>`</a:t>
            </a:r>
            <a:r>
              <a:rPr lang="en-US" sz="3800" cap="none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</a:rPr>
              <a:t>m</a:t>
            </a:r>
            <a:r>
              <a:rPr lang="en-US" sz="3800" cap="none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</a:rPr>
              <a:t>`viwt</a:t>
            </a:r>
            <a:endParaRPr lang="en-US" sz="3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S Avva Shenouda" pitchFamily="34" charset="0"/>
            </a:endParaRPr>
          </a:p>
          <a:p>
            <a:pPr marL="914400" lvl="1" indent="-342900" algn="l" fontAlgn="base">
              <a:spcBef>
                <a:spcPts val="0"/>
              </a:spcBef>
              <a:spcAft>
                <a:spcPct val="0"/>
              </a:spcAft>
              <a:buClr>
                <a:schemeClr val="tx1">
                  <a:lumMod val="60000"/>
                  <a:lumOff val="40000"/>
                </a:schemeClr>
              </a:buClr>
              <a:buSzPct val="100000"/>
              <a:buFont typeface="Wingdings" pitchFamily="2" charset="2"/>
              <a:buChar char=""/>
            </a:pPr>
            <a:r>
              <a:rPr lang="en-US" sz="31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100" b="1" cap="non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the father</a:t>
            </a:r>
            <a:endParaRPr lang="en-US" sz="3200" b="1" dirty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sz="3800" cap="none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</a:rPr>
              <a:t>`</a:t>
            </a:r>
            <a:r>
              <a:rPr lang="en-US" sz="3800" cap="none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</a:rPr>
              <a:t>m</a:t>
            </a:r>
            <a:r>
              <a:rPr lang="en-US" sz="3800" cap="none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</a:rPr>
              <a:t>Pi</a:t>
            </a:r>
            <a:r>
              <a:rPr lang="en-US" sz="38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</a:rPr>
              <a:t>=c=l</a:t>
            </a:r>
          </a:p>
          <a:p>
            <a:pPr marL="914400" lvl="1" indent="-342900" fontAlgn="base">
              <a:spcBef>
                <a:spcPts val="0"/>
              </a:spcBef>
              <a:spcAft>
                <a:spcPct val="0"/>
              </a:spcAft>
              <a:buClr>
                <a:schemeClr val="tx1">
                  <a:lumMod val="60000"/>
                  <a:lumOff val="40000"/>
                </a:schemeClr>
              </a:buClr>
              <a:buSzPct val="100000"/>
              <a:buFont typeface="Wingdings" pitchFamily="2" charset="2"/>
              <a:buChar char=""/>
            </a:pPr>
            <a:r>
              <a:rPr lang="en-US" sz="31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100" b="1" cap="non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Israel</a:t>
            </a:r>
          </a:p>
          <a:p>
            <a:pPr marL="457200" indent="-457200" algn="l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3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</a:rPr>
              <a:t>`</a:t>
            </a:r>
            <a:r>
              <a:rPr lang="en-US" sz="3800" cap="none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</a:rPr>
              <a:t>n</a:t>
            </a:r>
            <a:r>
              <a:rPr lang="en-US" sz="3800" cap="none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</a:rPr>
              <a:t>I</a:t>
            </a:r>
            <a:r>
              <a:rPr lang="en-US" sz="38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</a:rPr>
              <a:t>=l=y=m</a:t>
            </a:r>
          </a:p>
          <a:p>
            <a:pPr marL="914400" lvl="1" indent="-342900" algn="l" fontAlgn="base">
              <a:lnSpc>
                <a:spcPct val="110000"/>
              </a:lnSpc>
              <a:spcBef>
                <a:spcPts val="300"/>
              </a:spcBef>
              <a:spcAft>
                <a:spcPct val="0"/>
              </a:spcAft>
              <a:buClr>
                <a:schemeClr val="tx1">
                  <a:lumMod val="60000"/>
                  <a:lumOff val="40000"/>
                </a:schemeClr>
              </a:buClr>
              <a:buSzPct val="100000"/>
              <a:buFont typeface="Wingdings" pitchFamily="2" charset="2"/>
              <a:buChar char=""/>
            </a:pPr>
            <a:r>
              <a:rPr lang="en-US" sz="31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100" b="1" cap="non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Jerusalem</a:t>
            </a:r>
          </a:p>
          <a:p>
            <a:pPr marL="457200" indent="-457200" algn="l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3700" cap="none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</a:rPr>
              <a:t>Qen</a:t>
            </a:r>
            <a:r>
              <a:rPr lang="en-US" sz="37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</a:rPr>
              <a:t> `</a:t>
            </a:r>
            <a:r>
              <a:rPr lang="en-US" sz="3700" cap="none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</a:rPr>
              <a:t>vran</a:t>
            </a:r>
            <a:r>
              <a:rPr lang="en-US" sz="37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</a:rPr>
              <a:t> </a:t>
            </a:r>
            <a:r>
              <a:rPr lang="en-US" sz="3700" cap="none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</a:rPr>
              <a:t>`</a:t>
            </a:r>
            <a:r>
              <a:rPr lang="en-US" sz="3700" cap="none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</a:rPr>
              <a:t>m</a:t>
            </a:r>
            <a:r>
              <a:rPr lang="en-US" sz="3700" cap="none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</a:rPr>
              <a:t>`Viwt</a:t>
            </a:r>
            <a:endParaRPr lang="en-US" sz="3700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S Avva Shenouda" pitchFamily="34" charset="0"/>
            </a:endParaRPr>
          </a:p>
          <a:p>
            <a:pPr marL="914400" lvl="1" indent="-342900" algn="l" fontAlgn="base">
              <a:lnSpc>
                <a:spcPct val="110000"/>
              </a:lnSpc>
              <a:spcBef>
                <a:spcPts val="300"/>
              </a:spcBef>
              <a:spcAft>
                <a:spcPct val="0"/>
              </a:spcAft>
              <a:buClr>
                <a:schemeClr val="tx1">
                  <a:lumMod val="60000"/>
                  <a:lumOff val="40000"/>
                </a:schemeClr>
              </a:buClr>
              <a:buSzPct val="100000"/>
              <a:buFont typeface="Wingdings" pitchFamily="2" charset="2"/>
              <a:buChar char=""/>
            </a:pPr>
            <a:r>
              <a:rPr lang="en-US" sz="31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100" b="1" cap="non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Name of the Father</a:t>
            </a:r>
          </a:p>
          <a:p>
            <a:pPr marL="457200" indent="-45720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1295400"/>
            <a:ext cx="876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>
                <a:solidFill>
                  <a:srgbClr val="C00000"/>
                </a:solidFill>
                <a:latin typeface="+mj-lt"/>
              </a:rPr>
              <a:t>Translate the following: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800600" y="1639088"/>
            <a:ext cx="4267200" cy="5229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l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+mj-lt"/>
              <a:buAutoNum type="arabicPeriod" startAt="5"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  <a:ea typeface="+mj-ea"/>
                <a:cs typeface="+mj-cs"/>
              </a:rPr>
              <a:t>`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  <a:ea typeface="+mj-ea"/>
                <a:cs typeface="+mj-cs"/>
              </a:rPr>
              <a:t>pkahi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  <a:ea typeface="+mj-ea"/>
                <a:cs typeface="+mj-cs"/>
              </a:rPr>
              <a:t> </a:t>
            </a:r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  <a:ea typeface="+mj-ea"/>
                <a:cs typeface="+mj-cs"/>
              </a:rPr>
              <a:t>`</a:t>
            </a:r>
            <a:r>
              <a:rPr lang="en-US" sz="3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  <a:ea typeface="+mj-ea"/>
                <a:cs typeface="+mj-cs"/>
              </a:rPr>
              <a:t>n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  <a:ea typeface="+mj-ea"/>
                <a:cs typeface="+mj-cs"/>
              </a:rPr>
              <a:t>I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  <a:ea typeface="+mj-ea"/>
                <a:cs typeface="+mj-cs"/>
              </a:rPr>
              <a:t>=l=y==m</a:t>
            </a:r>
          </a:p>
          <a:p>
            <a:pPr marL="914400" lvl="1" indent="-342900" algn="l">
              <a:lnSpc>
                <a:spcPct val="90000"/>
              </a:lnSpc>
              <a:spcBef>
                <a:spcPts val="300"/>
              </a:spcBef>
              <a:buClr>
                <a:schemeClr val="tx1">
                  <a:lumMod val="60000"/>
                  <a:lumOff val="40000"/>
                </a:schemeClr>
              </a:buClr>
              <a:buSzPct val="100000"/>
              <a:buFont typeface="Wingdings" pitchFamily="2" charset="2"/>
              <a:buChar char=""/>
            </a:pPr>
            <a:r>
              <a:rPr lang="en-US" sz="3000" b="1" dirty="0">
                <a:solidFill>
                  <a:srgbClr val="FF6600"/>
                </a:solidFill>
                <a:latin typeface="+mn-lt"/>
                <a:cs typeface="+mn-cs"/>
              </a:rPr>
              <a:t> </a:t>
            </a:r>
            <a:r>
              <a:rPr lang="en-US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land of Jerusalem</a:t>
            </a:r>
          </a:p>
          <a:p>
            <a:pPr marL="514350" indent="-514350" algn="l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+mj-lt"/>
              <a:buAutoNum type="arabicPeriod" startAt="5"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  <a:ea typeface="+mj-ea"/>
                <a:cs typeface="+mj-cs"/>
              </a:rPr>
              <a:t>]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  <a:ea typeface="+mj-ea"/>
                <a:cs typeface="+mj-cs"/>
              </a:rPr>
              <a:t>jom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  <a:ea typeface="+mj-ea"/>
                <a:cs typeface="+mj-cs"/>
              </a:rPr>
              <a:t> </a:t>
            </a:r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  <a:ea typeface="+mj-ea"/>
                <a:cs typeface="+mj-cs"/>
              </a:rPr>
              <a:t>`</a:t>
            </a:r>
            <a:r>
              <a:rPr lang="en-US" sz="3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  <a:ea typeface="+mj-ea"/>
                <a:cs typeface="+mj-cs"/>
              </a:rPr>
              <a:t>nte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  <a:ea typeface="+mj-ea"/>
                <a:cs typeface="+mj-cs"/>
              </a:rPr>
              <a:t> V]</a:t>
            </a:r>
          </a:p>
          <a:p>
            <a:pPr marL="914400" lvl="1" indent="-342900" algn="l">
              <a:lnSpc>
                <a:spcPct val="90000"/>
              </a:lnSpc>
              <a:spcBef>
                <a:spcPts val="300"/>
              </a:spcBef>
              <a:buClr>
                <a:schemeClr val="tx1">
                  <a:lumMod val="60000"/>
                  <a:lumOff val="40000"/>
                </a:schemeClr>
              </a:buClr>
              <a:buSzPct val="100000"/>
              <a:buFont typeface="Wingdings" pitchFamily="2" charset="2"/>
              <a:buChar char=""/>
            </a:pPr>
            <a:r>
              <a:rPr lang="en-US" sz="3000" b="1" dirty="0">
                <a:solidFill>
                  <a:srgbClr val="FF6600"/>
                </a:solidFill>
                <a:latin typeface="+mn-lt"/>
                <a:cs typeface="+mn-cs"/>
              </a:rPr>
              <a:t> </a:t>
            </a:r>
            <a:r>
              <a:rPr lang="en-US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power of God</a:t>
            </a:r>
          </a:p>
          <a:p>
            <a:pPr marL="514350" indent="-514350" algn="l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+mj-lt"/>
              <a:buAutoNum type="arabicPeriod" startAt="5"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  <a:ea typeface="+mj-ea"/>
                <a:cs typeface="+mj-cs"/>
              </a:rPr>
              <a:t>`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  <a:ea typeface="+mj-ea"/>
                <a:cs typeface="+mj-cs"/>
              </a:rPr>
              <a:t>pyi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  <a:ea typeface="+mj-ea"/>
                <a:cs typeface="+mj-cs"/>
              </a:rPr>
              <a:t> </a:t>
            </a:r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  <a:ea typeface="+mj-ea"/>
                <a:cs typeface="+mj-cs"/>
              </a:rPr>
              <a:t>`</a:t>
            </a:r>
            <a:r>
              <a:rPr lang="en-US" sz="3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  <a:ea typeface="+mj-ea"/>
                <a:cs typeface="+mj-cs"/>
              </a:rPr>
              <a:t>nte</a:t>
            </a:r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  <a:ea typeface="+mj-ea"/>
                <a:cs typeface="+mj-cs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  <a:ea typeface="+mj-ea"/>
                <a:cs typeface="+mj-cs"/>
              </a:rPr>
              <a:t>niaggeloc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S Avva Shenouda" pitchFamily="34" charset="0"/>
              <a:ea typeface="+mj-ea"/>
              <a:cs typeface="+mj-cs"/>
            </a:endParaRPr>
          </a:p>
          <a:p>
            <a:pPr marL="914400" lvl="1" indent="-342900" algn="l">
              <a:lnSpc>
                <a:spcPct val="90000"/>
              </a:lnSpc>
              <a:spcBef>
                <a:spcPts val="300"/>
              </a:spcBef>
              <a:buClr>
                <a:schemeClr val="tx1">
                  <a:lumMod val="60000"/>
                  <a:lumOff val="40000"/>
                </a:schemeClr>
              </a:buClr>
              <a:buSzPct val="100000"/>
              <a:buFont typeface="Wingdings" pitchFamily="2" charset="2"/>
              <a:buChar char=""/>
            </a:pPr>
            <a:r>
              <a:rPr lang="en-US" sz="3000" b="1" dirty="0">
                <a:solidFill>
                  <a:srgbClr val="FF6600"/>
                </a:solidFill>
                <a:latin typeface="+mn-lt"/>
                <a:cs typeface="+mn-cs"/>
              </a:rPr>
              <a:t> </a:t>
            </a:r>
            <a:r>
              <a:rPr lang="en-US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house of the angels</a:t>
            </a:r>
          </a:p>
          <a:p>
            <a:pPr marL="514350" lvl="1" indent="-514350" algn="l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+mj-lt"/>
              <a:buAutoNum type="arabicPeriod" startAt="8"/>
            </a:pP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  <a:ea typeface="+mj-ea"/>
                <a:cs typeface="+mj-cs"/>
              </a:rPr>
              <a:t>Nisyri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  <a:ea typeface="+mj-ea"/>
                <a:cs typeface="+mj-cs"/>
              </a:rPr>
              <a:t> </a:t>
            </a:r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  <a:ea typeface="+mj-ea"/>
                <a:cs typeface="+mj-cs"/>
              </a:rPr>
              <a:t>`</a:t>
            </a:r>
            <a:r>
              <a:rPr lang="en-US" sz="3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  <a:ea typeface="+mj-ea"/>
                <a:cs typeface="+mj-cs"/>
              </a:rPr>
              <a:t>nte</a:t>
            </a:r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  <a:ea typeface="+mj-ea"/>
                <a:cs typeface="+mj-cs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  <a:ea typeface="+mj-ea"/>
                <a:cs typeface="+mj-cs"/>
              </a:rPr>
              <a:t>piouwini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S Avva Shenouda" pitchFamily="34" charset="0"/>
              <a:ea typeface="+mj-ea"/>
              <a:cs typeface="+mj-cs"/>
            </a:endParaRPr>
          </a:p>
          <a:p>
            <a:pPr marL="914400" lvl="1" indent="-342900" algn="l">
              <a:lnSpc>
                <a:spcPct val="90000"/>
              </a:lnSpc>
              <a:spcBef>
                <a:spcPts val="300"/>
              </a:spcBef>
              <a:buClr>
                <a:schemeClr val="tx1">
                  <a:lumMod val="60000"/>
                  <a:lumOff val="40000"/>
                </a:schemeClr>
              </a:buClr>
              <a:buSzPct val="100000"/>
              <a:buFont typeface="Wingdings" pitchFamily="2" charset="2"/>
              <a:buChar char=""/>
            </a:pPr>
            <a:r>
              <a:rPr lang="en-US" sz="3000" b="1" dirty="0">
                <a:solidFill>
                  <a:srgbClr val="FF6600"/>
                </a:solidFill>
                <a:latin typeface="+mn-lt"/>
                <a:cs typeface="+mn-cs"/>
              </a:rPr>
              <a:t> </a:t>
            </a:r>
            <a:r>
              <a:rPr lang="en-US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sons of light</a:t>
            </a:r>
          </a:p>
          <a:p>
            <a:pPr marL="514350" lvl="1" indent="-514350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+mj-lt"/>
              <a:buAutoNum type="arabicPeriod" startAt="9"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  <a:ea typeface="+mj-ea"/>
                <a:cs typeface="+mj-cs"/>
              </a:rPr>
              <a:t>`P[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  <a:ea typeface="+mj-ea"/>
                <a:cs typeface="+mj-cs"/>
              </a:rPr>
              <a:t>oic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  <a:ea typeface="+mj-ea"/>
                <a:cs typeface="+mj-cs"/>
              </a:rPr>
              <a:t> </a:t>
            </a:r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  <a:ea typeface="+mj-ea"/>
                <a:cs typeface="+mj-cs"/>
              </a:rPr>
              <a:t>`</a:t>
            </a:r>
            <a:r>
              <a:rPr lang="en-US" sz="3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  <a:ea typeface="+mj-ea"/>
                <a:cs typeface="+mj-cs"/>
              </a:rPr>
              <a:t>nte</a:t>
            </a:r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  <a:ea typeface="+mj-ea"/>
                <a:cs typeface="+mj-cs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  <a:ea typeface="+mj-ea"/>
                <a:cs typeface="+mj-cs"/>
              </a:rPr>
              <a:t>nijom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S Avva Shenouda" pitchFamily="34" charset="0"/>
              <a:ea typeface="+mj-ea"/>
              <a:cs typeface="+mj-cs"/>
            </a:endParaRPr>
          </a:p>
          <a:p>
            <a:pPr marL="914400" lvl="1" indent="-342900">
              <a:lnSpc>
                <a:spcPct val="90000"/>
              </a:lnSpc>
              <a:spcBef>
                <a:spcPts val="300"/>
              </a:spcBef>
              <a:buClr>
                <a:schemeClr val="tx1">
                  <a:lumMod val="60000"/>
                  <a:lumOff val="40000"/>
                </a:schemeClr>
              </a:buClr>
              <a:buSzPct val="100000"/>
              <a:buFont typeface="Wingdings" pitchFamily="2" charset="2"/>
              <a:buChar char=""/>
            </a:pPr>
            <a:r>
              <a:rPr lang="en-US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Lord of powers</a:t>
            </a:r>
          </a:p>
          <a:p>
            <a:pPr marL="457200" indent="-457200" algn="l">
              <a:spcBef>
                <a:spcPts val="600"/>
              </a:spcBef>
              <a:buFont typeface="+mj-lt"/>
              <a:buAutoNum type="arabicPeriod" startAt="5"/>
            </a:pPr>
            <a:endParaRPr lang="en-US" sz="1800" b="1" dirty="0" err="1">
              <a:solidFill>
                <a:schemeClr val="accent4">
                  <a:lumMod val="7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2" dur="1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7" dur="1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2" dur="1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7" dur="1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2" dur="1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Announcement</a:t>
            </a:r>
          </a:p>
        </p:txBody>
      </p:sp>
      <p:sp>
        <p:nvSpPr>
          <p:cNvPr id="34823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defRPr/>
            </a:pPr>
            <a:r>
              <a:rPr lang="en-US" sz="4000" dirty="0"/>
              <a:t> All slides are available at </a:t>
            </a:r>
            <a:br>
              <a:rPr lang="en-US" sz="4000" dirty="0"/>
            </a:br>
            <a:r>
              <a:rPr lang="en-US" dirty="0">
                <a:solidFill>
                  <a:srgbClr val="990033"/>
                </a:solidFill>
              </a:rPr>
              <a:t>http://www.ekladious.com/coptic.html</a:t>
            </a:r>
            <a:endParaRPr lang="en-US" sz="4000" dirty="0">
              <a:solidFill>
                <a:srgbClr val="990033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4000" dirty="0"/>
              <a:t> 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{2E69DDE7-709F-6B4E-8C74-A94F58B34261}tf10001073</Template>
  <TotalTime>4448</TotalTime>
  <Words>444</Words>
  <Application>Microsoft Macintosh PowerPoint</Application>
  <PresentationFormat>On-screen Show (4:3)</PresentationFormat>
  <Paragraphs>105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CS Avva Shenouda</vt:lpstr>
      <vt:lpstr>Times New Roman</vt:lpstr>
      <vt:lpstr>Tw Cen MT</vt:lpstr>
      <vt:lpstr>Wingdings</vt:lpstr>
      <vt:lpstr>Droplet</vt:lpstr>
      <vt:lpstr>   Coptic Lesson 22  possessive ARTICLE "of"</vt:lpstr>
      <vt:lpstr>Coptic Alphabets</vt:lpstr>
      <vt:lpstr>Review Questions</vt:lpstr>
      <vt:lpstr>Rule for the Kei &lt;: </vt:lpstr>
      <vt:lpstr>Vocabulary List</vt:lpstr>
      <vt:lpstr>Beginner Vocabulary Review</vt:lpstr>
      <vt:lpstr>Possessive Article</vt:lpstr>
      <vt:lpstr>Possessive Article Examples</vt:lpstr>
      <vt:lpstr>Announcement</vt:lpstr>
      <vt:lpstr>Oujai qen `P[oic</vt:lpstr>
    </vt:vector>
  </TitlesOfParts>
  <Company>HP-Ossama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Coptic Lesson</dc:title>
  <dc:creator>Ossama Ekladious</dc:creator>
  <cp:lastModifiedBy>Sam Ekladious</cp:lastModifiedBy>
  <cp:revision>615</cp:revision>
  <dcterms:created xsi:type="dcterms:W3CDTF">2014-03-29T18:43:12Z</dcterms:created>
  <dcterms:modified xsi:type="dcterms:W3CDTF">2024-03-05T21:01:01Z</dcterms:modified>
</cp:coreProperties>
</file>